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13.xml" ContentType="application/vnd.openxmlformats-officedocument.presentationml.slideLayout+xml"/>
  <Override PartName="/ppt/slides/slide17.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912" r:id="rId1"/>
  </p:sldMasterIdLst>
  <p:sldIdLst>
    <p:sldId id="257" r:id="rId2"/>
    <p:sldId id="256" r:id="rId3"/>
    <p:sldId id="259" r:id="rId4"/>
    <p:sldId id="258" r:id="rId5"/>
    <p:sldId id="261" r:id="rId6"/>
    <p:sldId id="262" r:id="rId7"/>
    <p:sldId id="263" r:id="rId8"/>
    <p:sldId id="264" r:id="rId9"/>
    <p:sldId id="265" r:id="rId10"/>
    <p:sldId id="266" r:id="rId11"/>
    <p:sldId id="260"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8FF0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2" d="100"/>
          <a:sy n="92" d="100"/>
        </p:scale>
        <p:origin x="-81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89602FAB-EA37-47E3-B9DD-8E87123EB3C7}" type="datetime1">
              <a:rPr lang="en-US" smtClean="0"/>
              <a:pPr/>
              <a:t>9/12/11</a:t>
            </a:fld>
            <a:endParaRPr lang="en-US" dirty="0"/>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dirty="0"/>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7BC41667-7291-42E8-B00B-345BA58408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59600-501D-DA4C-AD42-7F4E225E8177}" type="datetimeFigureOut">
              <a:rPr lang="en-US" smtClean="0"/>
              <a:pPr/>
              <a:t>9/12/11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0E5F31-4F56-D347-A70F-A1E332EC102E}" type="slidenum">
              <a:rPr lang="en-US" smtClean="0"/>
              <a:pPr/>
              <a:t>‹#›</a:t>
            </a:fld>
            <a:endParaRPr lang="en-US" dirty="0"/>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6359600-501D-DA4C-AD42-7F4E225E8177}" type="datetimeFigureOut">
              <a:rPr lang="en-US" smtClean="0"/>
              <a:pPr/>
              <a:t>9/12/11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0E5F31-4F56-D347-A70F-A1E332EC102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6359600-501D-DA4C-AD42-7F4E225E8177}" type="datetimeFigureOut">
              <a:rPr lang="en-US" smtClean="0"/>
              <a:pPr/>
              <a:t>9/12/11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0E5F31-4F56-D347-A70F-A1E332EC102E}"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6359600-501D-DA4C-AD42-7F4E225E8177}" type="datetimeFigureOut">
              <a:rPr lang="en-US" smtClean="0"/>
              <a:pPr/>
              <a:t>9/12/11</a:t>
            </a:fld>
            <a:endParaRPr lang="en-US" dirty="0"/>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dirty="0"/>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E0E5F31-4F56-D347-A70F-A1E332EC102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6359600-501D-DA4C-AD42-7F4E225E8177}" type="datetimeFigureOut">
              <a:rPr lang="en-US" smtClean="0"/>
              <a:pPr/>
              <a:t>9/12/11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0E5F31-4F56-D347-A70F-A1E332EC102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06359600-501D-DA4C-AD42-7F4E225E8177}" type="datetimeFigureOut">
              <a:rPr lang="en-US" smtClean="0"/>
              <a:pPr/>
              <a:t>9/12/11</a:t>
            </a:fld>
            <a:endParaRPr lang="en-US" dirty="0"/>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B1AA4845-A08A-4DF4-8D99-E2E7B6D41C67}" type="slidenum">
              <a:rPr lang="en-US" smtClean="0"/>
              <a:pPr/>
              <a:t>‹#›</a:t>
            </a:fld>
            <a:endParaRPr lang="en-US" dirty="0"/>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dirty="0" smtClean="0"/>
              <a:t>Click icon to add picture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9/12/11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en-US"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6359600-501D-DA4C-AD42-7F4E225E8177}" type="datetimeFigureOut">
              <a:rPr lang="en-US" smtClean="0"/>
              <a:pPr/>
              <a:t>9/12/11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0E5F31-4F56-D347-A70F-A1E332EC102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6359600-501D-DA4C-AD42-7F4E225E8177}" type="datetimeFigureOut">
              <a:rPr lang="en-US" smtClean="0"/>
              <a:pPr/>
              <a:t>9/12/11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E0E5F31-4F56-D347-A70F-A1E332EC102E}" type="slidenum">
              <a:rPr lang="en-US" smtClean="0"/>
              <a:pPr/>
              <a:t>‹#›</a:t>
            </a:fld>
            <a:endParaRPr lang="en-US" dirty="0"/>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6359600-501D-DA4C-AD42-7F4E225E8177}" type="datetimeFigureOut">
              <a:rPr lang="en-US" smtClean="0"/>
              <a:pPr/>
              <a:t>9/12/11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E0E5F31-4F56-D347-A70F-A1E332EC102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59600-501D-DA4C-AD42-7F4E225E8177}" type="datetimeFigureOut">
              <a:rPr lang="en-US" smtClean="0"/>
              <a:pPr/>
              <a:t>9/12/11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E0E5F31-4F56-D347-A70F-A1E332EC102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59600-501D-DA4C-AD42-7F4E225E8177}" type="datetimeFigureOut">
              <a:rPr lang="en-US" smtClean="0"/>
              <a:pPr/>
              <a:t>9/12/11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AA4845-A08A-4DF4-8D99-E2E7B6D41C6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06359600-501D-DA4C-AD42-7F4E225E8177}" type="datetimeFigureOut">
              <a:rPr lang="en-US" smtClean="0"/>
              <a:pPr/>
              <a:t>9/12/11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0E0E5F31-4F56-D347-A70F-A1E332EC102E}"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57405" y="94130"/>
            <a:ext cx="7163227" cy="927496"/>
          </a:xfrm>
        </p:spPr>
        <p:txBody>
          <a:bodyPr/>
          <a:lstStyle/>
          <a:p>
            <a:r>
              <a:rPr lang="en-US" dirty="0" smtClean="0"/>
              <a:t>California Standards</a:t>
            </a:r>
            <a:endParaRPr lang="en-US" dirty="0"/>
          </a:p>
        </p:txBody>
      </p:sp>
      <p:sp>
        <p:nvSpPr>
          <p:cNvPr id="3" name="Content Placeholder 2"/>
          <p:cNvSpPr>
            <a:spLocks noGrp="1"/>
          </p:cNvSpPr>
          <p:nvPr>
            <p:ph idx="1"/>
          </p:nvPr>
        </p:nvSpPr>
        <p:spPr>
          <a:xfrm>
            <a:off x="0" y="1601472"/>
            <a:ext cx="9143999" cy="5411850"/>
          </a:xfrm>
        </p:spPr>
        <p:txBody>
          <a:bodyPr>
            <a:normAutofit fontScale="92500" lnSpcReduction="20000"/>
          </a:bodyPr>
          <a:lstStyle/>
          <a:p>
            <a:r>
              <a:rPr lang="en-US" b="1" dirty="0" smtClean="0">
                <a:solidFill>
                  <a:srgbClr val="302C24"/>
                </a:solidFill>
              </a:rPr>
              <a:t>6.3.1</a:t>
            </a:r>
            <a:r>
              <a:rPr lang="en-US" dirty="0" smtClean="0">
                <a:solidFill>
                  <a:srgbClr val="302C24"/>
                </a:solidFill>
              </a:rPr>
              <a:t>  Describe the origins and significance of Judaism as the first monotheistic religion based on the concept of one God who sets down moral laws for humanity.</a:t>
            </a:r>
          </a:p>
          <a:p>
            <a:r>
              <a:rPr lang="en-US" b="1" dirty="0" smtClean="0">
                <a:solidFill>
                  <a:srgbClr val="302C24"/>
                </a:solidFill>
              </a:rPr>
              <a:t>6.3.2 </a:t>
            </a:r>
            <a:r>
              <a:rPr lang="en-US" dirty="0" smtClean="0">
                <a:solidFill>
                  <a:srgbClr val="302C24"/>
                </a:solidFill>
              </a:rPr>
              <a:t> Identify the sources of the ethical teachings and central beliefs of Judaism: belief in God, observance of law, practice of the concepts of righteousness and justice and the importance of study; and describe how the ideas of the Hebrew traditions are reflected in the moral and ethical traditions of Western civilization.</a:t>
            </a:r>
          </a:p>
          <a:p>
            <a:r>
              <a:rPr lang="en-US" b="1" dirty="0" smtClean="0">
                <a:solidFill>
                  <a:srgbClr val="302C24"/>
                </a:solidFill>
              </a:rPr>
              <a:t>6.3.3</a:t>
            </a:r>
            <a:r>
              <a:rPr lang="en-US" dirty="0" smtClean="0">
                <a:solidFill>
                  <a:srgbClr val="302C24"/>
                </a:solidFill>
              </a:rPr>
              <a:t>  Explain the significance of Abraham, Moses, Naomi, Ruth, David, and Yohanan ben Zaccai in the development of the Jewish religion.</a:t>
            </a:r>
          </a:p>
          <a:p>
            <a:r>
              <a:rPr lang="en-US" b="1" dirty="0" smtClean="0">
                <a:solidFill>
                  <a:srgbClr val="302C24"/>
                </a:solidFill>
              </a:rPr>
              <a:t>6.3.4</a:t>
            </a:r>
            <a:r>
              <a:rPr lang="en-US" dirty="0" smtClean="0">
                <a:solidFill>
                  <a:srgbClr val="302C24"/>
                </a:solidFill>
              </a:rPr>
              <a:t>  Discuss the locations of the settlements and movements of Hebrew peoples, including the Exodus and their movement to and from Egypt, and outline the significance of the Exodus to the Jewish and other people.</a:t>
            </a:r>
          </a:p>
          <a:p>
            <a:r>
              <a:rPr lang="en-US" b="1" dirty="0" smtClean="0">
                <a:solidFill>
                  <a:srgbClr val="302C24"/>
                </a:solidFill>
              </a:rPr>
              <a:t>6.3.5</a:t>
            </a:r>
            <a:r>
              <a:rPr lang="en-US" dirty="0" smtClean="0">
                <a:solidFill>
                  <a:srgbClr val="302C24"/>
                </a:solidFill>
              </a:rPr>
              <a:t>  Discuss how Judaism survived and developed despite the continuing dispersion of much of the Jewish population from Jerusalem and the rest of Israel after the destruction of the second Temple in A.D. 70.</a:t>
            </a:r>
            <a:endParaRPr lang="en-US" dirty="0">
              <a:solidFill>
                <a:srgbClr val="302C24"/>
              </a:solidFill>
            </a:endParaRPr>
          </a:p>
        </p:txBody>
      </p:sp>
      <p:sp>
        <p:nvSpPr>
          <p:cNvPr id="5" name="TextBox 4"/>
          <p:cNvSpPr txBox="1"/>
          <p:nvPr/>
        </p:nvSpPr>
        <p:spPr>
          <a:xfrm>
            <a:off x="1504745" y="1063044"/>
            <a:ext cx="6336422" cy="369332"/>
          </a:xfrm>
          <a:prstGeom prst="rect">
            <a:avLst/>
          </a:prstGeom>
          <a:noFill/>
        </p:spPr>
        <p:txBody>
          <a:bodyPr wrap="square" rtlCol="0">
            <a:spAutoFit/>
          </a:bodyPr>
          <a:lstStyle/>
          <a:p>
            <a:r>
              <a:rPr lang="en-US" b="1" i="1" dirty="0" smtClean="0"/>
              <a:t>Group 3 Chapter 3 By Brittany Wray and Katya Prupis</a:t>
            </a:r>
            <a:endParaRPr lang="en-US"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4607" y="240817"/>
            <a:ext cx="8453793" cy="639895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0"/>
            <a:ext cx="8147051" cy="1038412"/>
          </a:xfrm>
        </p:spPr>
        <p:txBody>
          <a:bodyPr/>
          <a:lstStyle/>
          <a:p>
            <a:r>
              <a:rPr lang="en-US" dirty="0" smtClean="0"/>
              <a:t>The </a:t>
            </a:r>
            <a:r>
              <a:rPr lang="en-US" b="1" dirty="0" smtClean="0">
                <a:solidFill>
                  <a:srgbClr val="FF0000"/>
                </a:solidFill>
              </a:rPr>
              <a:t>Red </a:t>
            </a:r>
            <a:r>
              <a:rPr lang="en-US" dirty="0" smtClean="0"/>
              <a:t>Sea</a:t>
            </a:r>
            <a:endParaRPr lang="en-US" dirty="0"/>
          </a:p>
        </p:txBody>
      </p:sp>
      <p:sp>
        <p:nvSpPr>
          <p:cNvPr id="3" name="Content Placeholder 2"/>
          <p:cNvSpPr>
            <a:spLocks noGrp="1"/>
          </p:cNvSpPr>
          <p:nvPr>
            <p:ph idx="1"/>
          </p:nvPr>
        </p:nvSpPr>
        <p:spPr>
          <a:xfrm>
            <a:off x="117475" y="1546412"/>
            <a:ext cx="5089525" cy="4364598"/>
          </a:xfrm>
        </p:spPr>
        <p:txBody>
          <a:bodyPr/>
          <a:lstStyle/>
          <a:p>
            <a:r>
              <a:rPr lang="en-US" dirty="0" smtClean="0"/>
              <a:t>Israelites headed east</a:t>
            </a:r>
          </a:p>
          <a:p>
            <a:r>
              <a:rPr lang="en-US" dirty="0" smtClean="0"/>
              <a:t>Pharaoh sent army</a:t>
            </a:r>
          </a:p>
          <a:p>
            <a:r>
              <a:rPr lang="en-US" dirty="0" smtClean="0"/>
              <a:t>God parted the Red Sea</a:t>
            </a:r>
          </a:p>
          <a:p>
            <a:r>
              <a:rPr lang="en-US" dirty="0" smtClean="0"/>
              <a:t>Water drowned Egyptian soldiers</a:t>
            </a:r>
          </a:p>
          <a:p>
            <a:r>
              <a:rPr lang="en-US" dirty="0" smtClean="0"/>
              <a:t>Israelite escape: Exodus</a:t>
            </a:r>
            <a:endParaRPr lang="en-US" dirty="0"/>
          </a:p>
        </p:txBody>
      </p:sp>
      <p:pic>
        <p:nvPicPr>
          <p:cNvPr id="5" name="Picture 4"/>
          <p:cNvPicPr>
            <a:picLocks noChangeAspect="1"/>
          </p:cNvPicPr>
          <p:nvPr/>
        </p:nvPicPr>
        <p:blipFill>
          <a:blip r:embed="rId2"/>
          <a:stretch>
            <a:fillRect/>
          </a:stretch>
        </p:blipFill>
        <p:spPr>
          <a:xfrm>
            <a:off x="4986866" y="1478680"/>
            <a:ext cx="3937000" cy="5080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94375"/>
            <a:ext cx="9838267" cy="695237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 to Canaan</a:t>
            </a:r>
            <a:endParaRPr lang="en-US" dirty="0"/>
          </a:p>
        </p:txBody>
      </p:sp>
      <p:sp>
        <p:nvSpPr>
          <p:cNvPr id="5" name="Content Placeholder 4"/>
          <p:cNvSpPr>
            <a:spLocks noGrp="1"/>
          </p:cNvSpPr>
          <p:nvPr>
            <p:ph sz="half" idx="1"/>
          </p:nvPr>
        </p:nvSpPr>
        <p:spPr/>
        <p:txBody>
          <a:bodyPr/>
          <a:lstStyle/>
          <a:p>
            <a:r>
              <a:rPr lang="en-US" dirty="0" smtClean="0"/>
              <a:t>Sinai Desert</a:t>
            </a:r>
          </a:p>
          <a:p>
            <a:r>
              <a:rPr lang="en-US" dirty="0" smtClean="0"/>
              <a:t>Moses went to top of Mount Sinai (SY – NY)</a:t>
            </a:r>
          </a:p>
          <a:p>
            <a:r>
              <a:rPr lang="en-US" dirty="0" smtClean="0"/>
              <a:t>Received laws from God </a:t>
            </a:r>
          </a:p>
          <a:p>
            <a:r>
              <a:rPr lang="en-US" dirty="0" smtClean="0">
                <a:solidFill>
                  <a:srgbClr val="FFFFFF"/>
                </a:solidFill>
              </a:rPr>
              <a:t>Also known as the </a:t>
            </a:r>
            <a:r>
              <a:rPr lang="en-US" dirty="0" smtClean="0">
                <a:solidFill>
                  <a:srgbClr val="0000FF"/>
                </a:solidFill>
              </a:rPr>
              <a:t>Torah</a:t>
            </a:r>
          </a:p>
          <a:p>
            <a:r>
              <a:rPr lang="en-US" dirty="0" smtClean="0">
                <a:solidFill>
                  <a:srgbClr val="FFFFFF"/>
                </a:solidFill>
              </a:rPr>
              <a:t>Described a </a:t>
            </a:r>
            <a:r>
              <a:rPr lang="en-US" dirty="0" smtClean="0">
                <a:solidFill>
                  <a:srgbClr val="0000FF"/>
                </a:solidFill>
              </a:rPr>
              <a:t>covenant</a:t>
            </a:r>
          </a:p>
          <a:p>
            <a:r>
              <a:rPr lang="en-US" dirty="0" smtClean="0">
                <a:solidFill>
                  <a:schemeClr val="tx1"/>
                </a:solidFill>
              </a:rPr>
              <a:t>Right &amp; wrong</a:t>
            </a:r>
          </a:p>
          <a:p>
            <a:endParaRPr lang="en-US" dirty="0">
              <a:solidFill>
                <a:schemeClr val="tx1"/>
              </a:solidFill>
            </a:endParaRPr>
          </a:p>
        </p:txBody>
      </p:sp>
      <p:pic>
        <p:nvPicPr>
          <p:cNvPr id="7" name="Picture 6"/>
          <p:cNvPicPr>
            <a:picLocks noChangeAspect="1"/>
          </p:cNvPicPr>
          <p:nvPr/>
        </p:nvPicPr>
        <p:blipFill>
          <a:blip r:embed="rId2"/>
          <a:stretch>
            <a:fillRect/>
          </a:stretch>
        </p:blipFill>
        <p:spPr>
          <a:xfrm>
            <a:off x="4440553" y="2033053"/>
            <a:ext cx="4428241" cy="330642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13861"/>
            <a:ext cx="8147051" cy="1452283"/>
          </a:xfrm>
        </p:spPr>
        <p:txBody>
          <a:bodyPr/>
          <a:lstStyle/>
          <a:p>
            <a:r>
              <a:rPr lang="en-US" dirty="0" smtClean="0"/>
              <a:t>Back to Canaan</a:t>
            </a:r>
            <a:endParaRPr lang="en-US" dirty="0"/>
          </a:p>
        </p:txBody>
      </p:sp>
      <p:sp>
        <p:nvSpPr>
          <p:cNvPr id="3" name="Content Placeholder 2"/>
          <p:cNvSpPr>
            <a:spLocks noGrp="1"/>
          </p:cNvSpPr>
          <p:nvPr>
            <p:ph sz="half" idx="1"/>
          </p:nvPr>
        </p:nvSpPr>
        <p:spPr/>
        <p:txBody>
          <a:bodyPr/>
          <a:lstStyle/>
          <a:p>
            <a:r>
              <a:rPr lang="en-US" dirty="0" smtClean="0"/>
              <a:t>Ten Commandments</a:t>
            </a:r>
          </a:p>
          <a:p>
            <a:pPr lvl="1"/>
            <a:r>
              <a:rPr lang="en-US" dirty="0" smtClean="0"/>
              <a:t>Loyal only to one God</a:t>
            </a:r>
          </a:p>
          <a:p>
            <a:r>
              <a:rPr lang="en-US" dirty="0" smtClean="0"/>
              <a:t>Shaped basic moral laws</a:t>
            </a:r>
          </a:p>
          <a:p>
            <a:pPr lvl="1"/>
            <a:r>
              <a:rPr lang="en-US" dirty="0" smtClean="0"/>
              <a:t>Do not steal, murder, or lie</a:t>
            </a:r>
          </a:p>
          <a:p>
            <a:pPr lvl="1"/>
            <a:r>
              <a:rPr lang="en-US" dirty="0" smtClean="0"/>
              <a:t>Avoid jealousy</a:t>
            </a:r>
          </a:p>
          <a:p>
            <a:pPr lvl="1"/>
            <a:r>
              <a:rPr lang="en-US" dirty="0" smtClean="0"/>
              <a:t>Honor parents</a:t>
            </a:r>
          </a:p>
          <a:p>
            <a:r>
              <a:rPr lang="en-US" dirty="0" smtClean="0"/>
              <a:t>“Rule of Law”</a:t>
            </a:r>
          </a:p>
          <a:p>
            <a:pPr lvl="1"/>
            <a:endParaRPr lang="en-US" dirty="0" smtClean="0"/>
          </a:p>
          <a:p>
            <a:endParaRPr lang="en-US" dirty="0" smtClean="0"/>
          </a:p>
        </p:txBody>
      </p:sp>
      <p:pic>
        <p:nvPicPr>
          <p:cNvPr id="5" name="Picture 4"/>
          <p:cNvPicPr>
            <a:picLocks noChangeAspect="1"/>
          </p:cNvPicPr>
          <p:nvPr/>
        </p:nvPicPr>
        <p:blipFill>
          <a:blip r:embed="rId2"/>
          <a:stretch>
            <a:fillRect/>
          </a:stretch>
        </p:blipFill>
        <p:spPr>
          <a:xfrm>
            <a:off x="4423619" y="1170094"/>
            <a:ext cx="4306571" cy="557484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67745"/>
            <a:ext cx="8147051" cy="869079"/>
          </a:xfrm>
        </p:spPr>
        <p:txBody>
          <a:bodyPr/>
          <a:lstStyle/>
          <a:p>
            <a:r>
              <a:rPr lang="en-US" dirty="0" smtClean="0"/>
              <a:t>Back to Canaan</a:t>
            </a:r>
            <a:endParaRPr lang="en-US" dirty="0"/>
          </a:p>
        </p:txBody>
      </p:sp>
      <p:sp>
        <p:nvSpPr>
          <p:cNvPr id="3" name="Content Placeholder 2"/>
          <p:cNvSpPr>
            <a:spLocks noGrp="1"/>
          </p:cNvSpPr>
          <p:nvPr>
            <p:ph sz="half" idx="1"/>
          </p:nvPr>
        </p:nvSpPr>
        <p:spPr>
          <a:xfrm>
            <a:off x="5160639" y="1236132"/>
            <a:ext cx="3840480" cy="5621867"/>
          </a:xfrm>
        </p:spPr>
        <p:txBody>
          <a:bodyPr>
            <a:normAutofit/>
          </a:bodyPr>
          <a:lstStyle/>
          <a:p>
            <a:r>
              <a:rPr lang="en-US" dirty="0" smtClean="0"/>
              <a:t>The Promised Land</a:t>
            </a:r>
          </a:p>
          <a:p>
            <a:r>
              <a:rPr lang="en-US" dirty="0" smtClean="0"/>
              <a:t>40 years later</a:t>
            </a:r>
          </a:p>
          <a:p>
            <a:r>
              <a:rPr lang="en-US" dirty="0" smtClean="0"/>
              <a:t>Moses died &amp; Joshua took over</a:t>
            </a:r>
          </a:p>
          <a:p>
            <a:r>
              <a:rPr lang="en-US" dirty="0" smtClean="0"/>
              <a:t>Occupied by Canaanites (KAY – </a:t>
            </a:r>
            <a:r>
              <a:rPr lang="en-US" dirty="0" err="1" smtClean="0"/>
              <a:t>nuh</a:t>
            </a:r>
            <a:r>
              <a:rPr lang="en-US" dirty="0" smtClean="0"/>
              <a:t> – NYTS)</a:t>
            </a:r>
          </a:p>
          <a:p>
            <a:r>
              <a:rPr lang="en-US" dirty="0" smtClean="0"/>
              <a:t>Joshua led them into battle</a:t>
            </a:r>
          </a:p>
          <a:p>
            <a:r>
              <a:rPr lang="en-US" dirty="0" smtClean="0"/>
              <a:t>Jericho</a:t>
            </a:r>
          </a:p>
          <a:p>
            <a:pPr lvl="1"/>
            <a:r>
              <a:rPr lang="en-US" dirty="0" smtClean="0"/>
              <a:t>City walls crumbled</a:t>
            </a:r>
          </a:p>
          <a:p>
            <a:pPr lvl="1"/>
            <a:r>
              <a:rPr lang="en-US" dirty="0" smtClean="0"/>
              <a:t>Three more wars</a:t>
            </a:r>
          </a:p>
          <a:p>
            <a:pPr lvl="1"/>
            <a:r>
              <a:rPr lang="en-US" dirty="0" smtClean="0"/>
              <a:t>Land divided among twelve tribes</a:t>
            </a:r>
            <a:endParaRPr lang="en-US" dirty="0"/>
          </a:p>
        </p:txBody>
      </p:sp>
      <p:pic>
        <p:nvPicPr>
          <p:cNvPr id="5" name="Picture 4"/>
          <p:cNvPicPr>
            <a:picLocks noChangeAspect="1"/>
          </p:cNvPicPr>
          <p:nvPr/>
        </p:nvPicPr>
        <p:blipFill>
          <a:blip r:embed="rId2"/>
          <a:stretch>
            <a:fillRect/>
          </a:stretch>
        </p:blipFill>
        <p:spPr>
          <a:xfrm>
            <a:off x="250609" y="1981201"/>
            <a:ext cx="4738370" cy="363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331253"/>
            <a:ext cx="9143999" cy="800902"/>
          </a:xfrm>
        </p:spPr>
        <p:txBody>
          <a:bodyPr/>
          <a:lstStyle/>
          <a:p>
            <a:r>
              <a:rPr lang="en-US" dirty="0" smtClean="0"/>
              <a:t>Who Were t</a:t>
            </a:r>
            <a:r>
              <a:rPr lang="en-US" dirty="0" smtClean="0"/>
              <a:t>he </a:t>
            </a:r>
            <a:r>
              <a:rPr lang="en-US" dirty="0" smtClean="0"/>
              <a:t>Fighting </a:t>
            </a:r>
            <a:r>
              <a:rPr lang="en-US" dirty="0" smtClean="0"/>
              <a:t>Judges?</a:t>
            </a:r>
            <a:endParaRPr lang="en-US" dirty="0"/>
          </a:p>
        </p:txBody>
      </p:sp>
      <p:sp>
        <p:nvSpPr>
          <p:cNvPr id="3" name="Content Placeholder 2"/>
          <p:cNvSpPr>
            <a:spLocks noGrp="1"/>
          </p:cNvSpPr>
          <p:nvPr>
            <p:ph sz="half" idx="1"/>
          </p:nvPr>
        </p:nvSpPr>
        <p:spPr>
          <a:xfrm>
            <a:off x="498475" y="1476745"/>
            <a:ext cx="3840480" cy="4364038"/>
          </a:xfrm>
        </p:spPr>
        <p:txBody>
          <a:bodyPr/>
          <a:lstStyle/>
          <a:p>
            <a:r>
              <a:rPr lang="en-US" dirty="0" smtClean="0"/>
              <a:t>Joshua died</a:t>
            </a:r>
          </a:p>
          <a:p>
            <a:r>
              <a:rPr lang="en-US" dirty="0" smtClean="0"/>
              <a:t>Israelites looked to Judges for leadership</a:t>
            </a:r>
          </a:p>
          <a:p>
            <a:r>
              <a:rPr lang="en-US" dirty="0" smtClean="0"/>
              <a:t>Military leader</a:t>
            </a:r>
          </a:p>
          <a:p>
            <a:r>
              <a:rPr lang="en-US" dirty="0" smtClean="0"/>
              <a:t>1 or 2 tribes</a:t>
            </a:r>
            <a:endParaRPr lang="en-US" dirty="0"/>
          </a:p>
        </p:txBody>
      </p:sp>
      <p:sp>
        <p:nvSpPr>
          <p:cNvPr id="4" name="Content Placeholder 3"/>
          <p:cNvSpPr>
            <a:spLocks noGrp="1"/>
          </p:cNvSpPr>
          <p:nvPr>
            <p:ph sz="half" idx="2"/>
          </p:nvPr>
        </p:nvSpPr>
        <p:spPr>
          <a:xfrm>
            <a:off x="4805046" y="1419669"/>
            <a:ext cx="3840480" cy="4364038"/>
          </a:xfrm>
        </p:spPr>
        <p:txBody>
          <a:bodyPr/>
          <a:lstStyle/>
          <a:p>
            <a:r>
              <a:rPr lang="en-US" dirty="0" smtClean="0">
                <a:solidFill>
                  <a:srgbClr val="E8FF09"/>
                </a:solidFill>
              </a:rPr>
              <a:t>Deborah</a:t>
            </a:r>
          </a:p>
          <a:p>
            <a:pPr lvl="1"/>
            <a:r>
              <a:rPr lang="en-US" dirty="0" smtClean="0"/>
              <a:t>Woman judge</a:t>
            </a:r>
          </a:p>
          <a:p>
            <a:pPr lvl="1"/>
            <a:r>
              <a:rPr lang="en-US" dirty="0" smtClean="0"/>
              <a:t>1125 B.C. helped destroy King </a:t>
            </a:r>
            <a:r>
              <a:rPr lang="en-US" dirty="0" err="1" smtClean="0"/>
              <a:t>Jabin</a:t>
            </a:r>
            <a:r>
              <a:rPr lang="en-US" dirty="0" smtClean="0"/>
              <a:t> and army</a:t>
            </a:r>
          </a:p>
          <a:p>
            <a:r>
              <a:rPr lang="en-US" dirty="0" smtClean="0"/>
              <a:t>Israelites won control of hilly region</a:t>
            </a:r>
          </a:p>
          <a:p>
            <a:pPr lvl="1"/>
            <a:r>
              <a:rPr lang="en-US" dirty="0" smtClean="0"/>
              <a:t>Built walled towns</a:t>
            </a:r>
          </a:p>
          <a:p>
            <a:r>
              <a:rPr lang="en-US" dirty="0" smtClean="0"/>
              <a:t>Canaanites kept flat, coastal areas</a:t>
            </a:r>
          </a:p>
          <a:p>
            <a:endParaRPr lang="en-US" dirty="0" smtClean="0"/>
          </a:p>
        </p:txBody>
      </p:sp>
      <p:pic>
        <p:nvPicPr>
          <p:cNvPr id="5" name="Picture 4"/>
          <p:cNvPicPr>
            <a:picLocks noChangeAspect="1"/>
          </p:cNvPicPr>
          <p:nvPr/>
        </p:nvPicPr>
        <p:blipFill>
          <a:blip r:embed="rId2"/>
          <a:stretch>
            <a:fillRect/>
          </a:stretch>
        </p:blipFill>
        <p:spPr>
          <a:xfrm>
            <a:off x="650123" y="3950838"/>
            <a:ext cx="4045607" cy="28850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98475" y="69030"/>
            <a:ext cx="8147051" cy="842319"/>
          </a:xfrm>
        </p:spPr>
        <p:txBody>
          <a:bodyPr/>
          <a:lstStyle/>
          <a:p>
            <a:r>
              <a:rPr lang="en-US" dirty="0" smtClean="0"/>
              <a:t>The Phoenician Alphabet</a:t>
            </a:r>
            <a:endParaRPr lang="en-US" dirty="0"/>
          </a:p>
        </p:txBody>
      </p:sp>
      <p:sp>
        <p:nvSpPr>
          <p:cNvPr id="6" name="Content Placeholder 5"/>
          <p:cNvSpPr>
            <a:spLocks noGrp="1"/>
          </p:cNvSpPr>
          <p:nvPr>
            <p:ph idx="1"/>
          </p:nvPr>
        </p:nvSpPr>
        <p:spPr>
          <a:xfrm>
            <a:off x="198784" y="1561799"/>
            <a:ext cx="8147051" cy="4364598"/>
          </a:xfrm>
        </p:spPr>
        <p:txBody>
          <a:bodyPr/>
          <a:lstStyle/>
          <a:p>
            <a:r>
              <a:rPr lang="en-US" dirty="0" smtClean="0">
                <a:solidFill>
                  <a:srgbClr val="E8FF09"/>
                </a:solidFill>
              </a:rPr>
              <a:t>Phoenicians</a:t>
            </a:r>
          </a:p>
          <a:p>
            <a:pPr lvl="1"/>
            <a:r>
              <a:rPr lang="en-US" dirty="0" smtClean="0"/>
              <a:t>One group of Canaanites</a:t>
            </a:r>
          </a:p>
          <a:p>
            <a:pPr lvl="1"/>
            <a:r>
              <a:rPr lang="en-US" dirty="0" smtClean="0"/>
              <a:t>Lived along Mediterranean Sea</a:t>
            </a:r>
          </a:p>
          <a:p>
            <a:pPr lvl="1"/>
            <a:r>
              <a:rPr lang="en-US" dirty="0" smtClean="0"/>
              <a:t>Skilled sailors and traders</a:t>
            </a:r>
          </a:p>
          <a:p>
            <a:pPr lvl="2"/>
            <a:r>
              <a:rPr lang="en-US" dirty="0" smtClean="0"/>
              <a:t>Spread ideas &amp; goods</a:t>
            </a:r>
          </a:p>
          <a:p>
            <a:r>
              <a:rPr lang="en-US" dirty="0" smtClean="0">
                <a:solidFill>
                  <a:srgbClr val="0000FF"/>
                </a:solidFill>
              </a:rPr>
              <a:t>Alphabet</a:t>
            </a:r>
          </a:p>
          <a:p>
            <a:pPr lvl="1"/>
            <a:r>
              <a:rPr lang="en-US" dirty="0" smtClean="0"/>
              <a:t>One of the most important ideas</a:t>
            </a:r>
          </a:p>
          <a:p>
            <a:pPr lvl="1"/>
            <a:r>
              <a:rPr lang="en-US" dirty="0" smtClean="0"/>
              <a:t>Made writing simpler</a:t>
            </a:r>
          </a:p>
          <a:p>
            <a:pPr lvl="1"/>
            <a:r>
              <a:rPr lang="en-US" dirty="0" smtClean="0"/>
              <a:t>Helped keep records</a:t>
            </a:r>
          </a:p>
          <a:p>
            <a:r>
              <a:rPr lang="en-US" dirty="0" smtClean="0"/>
              <a:t>Phoenicians -&gt; Greeks -&gt; Romans</a:t>
            </a:r>
            <a:endParaRPr lang="en-US" dirty="0"/>
          </a:p>
        </p:txBody>
      </p:sp>
      <p:pic>
        <p:nvPicPr>
          <p:cNvPr id="8" name="Picture 7"/>
          <p:cNvPicPr>
            <a:picLocks noChangeAspect="1"/>
          </p:cNvPicPr>
          <p:nvPr/>
        </p:nvPicPr>
        <p:blipFill>
          <a:blip r:embed="rId2"/>
          <a:stretch>
            <a:fillRect/>
          </a:stretch>
        </p:blipFill>
        <p:spPr>
          <a:xfrm>
            <a:off x="5012832" y="1639068"/>
            <a:ext cx="4031271" cy="36261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Central</a:t>
            </a:r>
            <a:endParaRPr lang="en-US" dirty="0"/>
          </a:p>
        </p:txBody>
      </p:sp>
      <p:sp>
        <p:nvSpPr>
          <p:cNvPr id="3" name="Content Placeholder 2"/>
          <p:cNvSpPr>
            <a:spLocks noGrp="1"/>
          </p:cNvSpPr>
          <p:nvPr>
            <p:ph idx="1"/>
          </p:nvPr>
        </p:nvSpPr>
        <p:spPr/>
        <p:txBody>
          <a:bodyPr/>
          <a:lstStyle/>
          <a:p>
            <a:r>
              <a:rPr lang="en-US" dirty="0" smtClean="0"/>
              <a:t>Online review, main ideas, building vocabulary, notes, web links, and quiz!</a:t>
            </a:r>
          </a:p>
          <a:p>
            <a:r>
              <a:rPr lang="en-US" dirty="0" smtClean="0"/>
              <a:t>http</a:t>
            </a:r>
            <a:r>
              <a:rPr lang="en-US" dirty="0" smtClean="0"/>
              <a:t>://www.glencoe.com/apps/studycentral/0078688736/core_content.html</a:t>
            </a:r>
            <a:endParaRPr lang="en-US" dirty="0"/>
          </a:p>
        </p:txBody>
      </p:sp>
      <p:pic>
        <p:nvPicPr>
          <p:cNvPr id="4" name="Picture 3"/>
          <p:cNvPicPr>
            <a:picLocks noChangeAspect="1"/>
          </p:cNvPicPr>
          <p:nvPr/>
        </p:nvPicPr>
        <p:blipFill>
          <a:blip r:embed="rId2"/>
          <a:stretch>
            <a:fillRect/>
          </a:stretch>
        </p:blipFill>
        <p:spPr>
          <a:xfrm>
            <a:off x="2907666" y="3698568"/>
            <a:ext cx="3373549" cy="294349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1670"/>
            <a:ext cx="8147304" cy="1344168"/>
          </a:xfrm>
        </p:spPr>
        <p:txBody>
          <a:bodyPr>
            <a:normAutofit/>
          </a:bodyPr>
          <a:lstStyle/>
          <a:p>
            <a:r>
              <a:rPr lang="en-US" dirty="0" smtClean="0"/>
              <a:t>The First Israelites</a:t>
            </a:r>
            <a:endParaRPr lang="en-US" dirty="0"/>
          </a:p>
        </p:txBody>
      </p:sp>
      <p:sp>
        <p:nvSpPr>
          <p:cNvPr id="3" name="Subtitle 2"/>
          <p:cNvSpPr>
            <a:spLocks noGrp="1"/>
          </p:cNvSpPr>
          <p:nvPr>
            <p:ph type="subTitle" idx="1"/>
          </p:nvPr>
        </p:nvSpPr>
        <p:spPr>
          <a:xfrm>
            <a:off x="498348" y="1332498"/>
            <a:ext cx="8147304" cy="667512"/>
          </a:xfrm>
        </p:spPr>
        <p:txBody>
          <a:bodyPr/>
          <a:lstStyle/>
          <a:p>
            <a:r>
              <a:rPr lang="en-US" dirty="0" smtClean="0"/>
              <a:t>1400 B.C. – 1000 B.C.</a:t>
            </a:r>
            <a:endParaRPr lang="en-US" dirty="0"/>
          </a:p>
        </p:txBody>
      </p:sp>
      <p:pic>
        <p:nvPicPr>
          <p:cNvPr id="8" name="Picture 7"/>
          <p:cNvPicPr>
            <a:picLocks noChangeAspect="1"/>
          </p:cNvPicPr>
          <p:nvPr/>
        </p:nvPicPr>
        <p:blipFill>
          <a:blip r:embed="rId2"/>
          <a:stretch>
            <a:fillRect/>
          </a:stretch>
        </p:blipFill>
        <p:spPr>
          <a:xfrm>
            <a:off x="2637381" y="1909346"/>
            <a:ext cx="3860589" cy="4626923"/>
          </a:xfrm>
          <a:prstGeom prst="rect">
            <a:avLst/>
          </a:prstGeom>
        </p:spPr>
      </p:pic>
      <p:sp>
        <p:nvSpPr>
          <p:cNvPr id="6" name="TextBox 5"/>
          <p:cNvSpPr txBox="1"/>
          <p:nvPr/>
        </p:nvSpPr>
        <p:spPr>
          <a:xfrm>
            <a:off x="6902435" y="6166937"/>
            <a:ext cx="1743218" cy="369332"/>
          </a:xfrm>
          <a:prstGeom prst="rect">
            <a:avLst/>
          </a:prstGeom>
          <a:noFill/>
        </p:spPr>
        <p:txBody>
          <a:bodyPr wrap="square" rtlCol="0">
            <a:spAutoFit/>
          </a:bodyPr>
          <a:lstStyle/>
          <a:p>
            <a:r>
              <a:rPr lang="en-US" dirty="0" smtClean="0"/>
              <a:t>Brittany Wray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7468"/>
            <a:ext cx="8147051" cy="1057338"/>
          </a:xfrm>
        </p:spPr>
        <p:txBody>
          <a:bodyPr/>
          <a:lstStyle/>
          <a:p>
            <a:r>
              <a:rPr lang="en-US" dirty="0" smtClean="0"/>
              <a:t>Get Ready to Learn!</a:t>
            </a:r>
            <a:endParaRPr lang="en-US" dirty="0"/>
          </a:p>
        </p:txBody>
      </p:sp>
      <p:sp>
        <p:nvSpPr>
          <p:cNvPr id="5" name="Content Placeholder 4"/>
          <p:cNvSpPr>
            <a:spLocks noGrp="1"/>
          </p:cNvSpPr>
          <p:nvPr>
            <p:ph sz="half" idx="1"/>
          </p:nvPr>
        </p:nvSpPr>
        <p:spPr>
          <a:xfrm>
            <a:off x="498475" y="2032003"/>
            <a:ext cx="3840480" cy="4639733"/>
          </a:xfrm>
        </p:spPr>
        <p:txBody>
          <a:bodyPr>
            <a:normAutofit lnSpcReduction="10000"/>
          </a:bodyPr>
          <a:lstStyle/>
          <a:p>
            <a:r>
              <a:rPr lang="en-US" dirty="0" smtClean="0">
                <a:solidFill>
                  <a:srgbClr val="0000FF"/>
                </a:solidFill>
              </a:rPr>
              <a:t>Monotheism</a:t>
            </a:r>
          </a:p>
          <a:p>
            <a:pPr lvl="1"/>
            <a:r>
              <a:rPr lang="en-US" dirty="0" smtClean="0"/>
              <a:t>Belief in one God</a:t>
            </a:r>
          </a:p>
          <a:p>
            <a:r>
              <a:rPr lang="en-US" dirty="0" smtClean="0">
                <a:solidFill>
                  <a:srgbClr val="0000FF"/>
                </a:solidFill>
              </a:rPr>
              <a:t>Tribe</a:t>
            </a:r>
          </a:p>
          <a:p>
            <a:pPr lvl="1"/>
            <a:r>
              <a:rPr lang="en-US" dirty="0" smtClean="0"/>
              <a:t>Separate family group</a:t>
            </a:r>
          </a:p>
          <a:p>
            <a:r>
              <a:rPr lang="en-US" dirty="0" smtClean="0">
                <a:solidFill>
                  <a:srgbClr val="0000FF"/>
                </a:solidFill>
              </a:rPr>
              <a:t>Torah</a:t>
            </a:r>
          </a:p>
          <a:p>
            <a:pPr lvl="1"/>
            <a:r>
              <a:rPr lang="en-US" dirty="0" smtClean="0"/>
              <a:t>Laws Moses received from God</a:t>
            </a:r>
          </a:p>
          <a:p>
            <a:r>
              <a:rPr lang="en-US" dirty="0" smtClean="0">
                <a:solidFill>
                  <a:srgbClr val="0000FF"/>
                </a:solidFill>
              </a:rPr>
              <a:t>Covenant</a:t>
            </a:r>
          </a:p>
          <a:p>
            <a:pPr lvl="1"/>
            <a:r>
              <a:rPr lang="en-US" dirty="0" smtClean="0"/>
              <a:t>An agreement</a:t>
            </a:r>
          </a:p>
          <a:p>
            <a:r>
              <a:rPr lang="en-US" dirty="0" smtClean="0">
                <a:solidFill>
                  <a:srgbClr val="0000FF"/>
                </a:solidFill>
              </a:rPr>
              <a:t>Alphabet</a:t>
            </a:r>
          </a:p>
          <a:p>
            <a:pPr lvl="1"/>
            <a:r>
              <a:rPr lang="en-US" dirty="0" smtClean="0"/>
              <a:t>Group of letters that stand for sounds</a:t>
            </a:r>
          </a:p>
          <a:p>
            <a:endParaRPr lang="en-US" dirty="0"/>
          </a:p>
        </p:txBody>
      </p:sp>
      <p:sp>
        <p:nvSpPr>
          <p:cNvPr id="6" name="Content Placeholder 5"/>
          <p:cNvSpPr>
            <a:spLocks noGrp="1"/>
          </p:cNvSpPr>
          <p:nvPr>
            <p:ph sz="half" idx="2"/>
          </p:nvPr>
        </p:nvSpPr>
        <p:spPr>
          <a:xfrm>
            <a:off x="4805046" y="2048936"/>
            <a:ext cx="3840480" cy="2776008"/>
          </a:xfrm>
        </p:spPr>
        <p:txBody>
          <a:bodyPr>
            <a:normAutofit lnSpcReduction="10000"/>
          </a:bodyPr>
          <a:lstStyle/>
          <a:p>
            <a:r>
              <a:rPr lang="en-US" dirty="0" smtClean="0">
                <a:solidFill>
                  <a:srgbClr val="E8FF09"/>
                </a:solidFill>
              </a:rPr>
              <a:t>Abraham</a:t>
            </a:r>
          </a:p>
          <a:p>
            <a:r>
              <a:rPr lang="en-US" dirty="0" smtClean="0">
                <a:solidFill>
                  <a:srgbClr val="E8FF09"/>
                </a:solidFill>
              </a:rPr>
              <a:t>Jacob</a:t>
            </a:r>
          </a:p>
          <a:p>
            <a:r>
              <a:rPr lang="en-US" dirty="0" smtClean="0">
                <a:solidFill>
                  <a:srgbClr val="E8FF09"/>
                </a:solidFill>
              </a:rPr>
              <a:t>Moses</a:t>
            </a:r>
          </a:p>
          <a:p>
            <a:r>
              <a:rPr lang="en-US" dirty="0" smtClean="0">
                <a:solidFill>
                  <a:srgbClr val="E8FF09"/>
                </a:solidFill>
              </a:rPr>
              <a:t>Deborah</a:t>
            </a:r>
          </a:p>
          <a:p>
            <a:r>
              <a:rPr lang="en-US" dirty="0" smtClean="0">
                <a:solidFill>
                  <a:srgbClr val="E8FF09"/>
                </a:solidFill>
              </a:rPr>
              <a:t>Phoenician</a:t>
            </a:r>
            <a:endParaRPr lang="en-US" dirty="0">
              <a:solidFill>
                <a:srgbClr val="E8FF09"/>
              </a:solidFill>
            </a:endParaRPr>
          </a:p>
        </p:txBody>
      </p:sp>
      <p:sp>
        <p:nvSpPr>
          <p:cNvPr id="7" name="TextBox 6"/>
          <p:cNvSpPr txBox="1"/>
          <p:nvPr/>
        </p:nvSpPr>
        <p:spPr>
          <a:xfrm>
            <a:off x="955661" y="1323570"/>
            <a:ext cx="2227792" cy="646331"/>
          </a:xfrm>
          <a:prstGeom prst="rect">
            <a:avLst/>
          </a:prstGeom>
          <a:noFill/>
        </p:spPr>
        <p:txBody>
          <a:bodyPr wrap="square" rtlCol="0">
            <a:spAutoFit/>
          </a:bodyPr>
          <a:lstStyle/>
          <a:p>
            <a:r>
              <a:rPr lang="en-US" sz="3600" dirty="0" smtClean="0">
                <a:solidFill>
                  <a:schemeClr val="bg1"/>
                </a:solidFill>
                <a:latin typeface="Bernard MT Condensed"/>
                <a:cs typeface="Bernard MT Condensed"/>
              </a:rPr>
              <a:t>Vocabulary</a:t>
            </a:r>
            <a:endParaRPr lang="en-US" sz="3600" dirty="0">
              <a:solidFill>
                <a:schemeClr val="bg1"/>
              </a:solidFill>
              <a:latin typeface="Bernard MT Condensed"/>
              <a:cs typeface="Bernard MT Condensed"/>
            </a:endParaRPr>
          </a:p>
        </p:txBody>
      </p:sp>
      <p:sp>
        <p:nvSpPr>
          <p:cNvPr id="8" name="TextBox 7"/>
          <p:cNvSpPr txBox="1"/>
          <p:nvPr/>
        </p:nvSpPr>
        <p:spPr>
          <a:xfrm>
            <a:off x="4664069" y="1334873"/>
            <a:ext cx="3582463" cy="646331"/>
          </a:xfrm>
          <a:prstGeom prst="rect">
            <a:avLst/>
          </a:prstGeom>
          <a:noFill/>
        </p:spPr>
        <p:txBody>
          <a:bodyPr wrap="square" rtlCol="0">
            <a:spAutoFit/>
          </a:bodyPr>
          <a:lstStyle/>
          <a:p>
            <a:r>
              <a:rPr lang="en-US" sz="3600" dirty="0" smtClean="0">
                <a:solidFill>
                  <a:schemeClr val="bg1"/>
                </a:solidFill>
                <a:latin typeface="Bernard MT Condensed"/>
                <a:cs typeface="Bernard MT Condensed"/>
              </a:rPr>
              <a:t>Important People</a:t>
            </a:r>
            <a:endParaRPr lang="en-US" sz="3600" dirty="0">
              <a:solidFill>
                <a:schemeClr val="bg1"/>
              </a:solidFill>
              <a:latin typeface="Bernard MT Condensed"/>
              <a:cs typeface="Bernard MT Condensed"/>
            </a:endParaRPr>
          </a:p>
        </p:txBody>
      </p:sp>
      <p:pic>
        <p:nvPicPr>
          <p:cNvPr id="17" name="Picture 16"/>
          <p:cNvPicPr>
            <a:picLocks noChangeAspect="1"/>
          </p:cNvPicPr>
          <p:nvPr/>
        </p:nvPicPr>
        <p:blipFill>
          <a:blip r:embed="rId2"/>
          <a:stretch>
            <a:fillRect/>
          </a:stretch>
        </p:blipFill>
        <p:spPr>
          <a:xfrm>
            <a:off x="4805046" y="4637704"/>
            <a:ext cx="3911600" cy="203403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363062"/>
            <a:ext cx="8147051" cy="1452283"/>
          </a:xfrm>
        </p:spPr>
        <p:txBody>
          <a:bodyPr/>
          <a:lstStyle/>
          <a:p>
            <a:r>
              <a:rPr lang="en-US" dirty="0" smtClean="0"/>
              <a:t>What’s the Connection?</a:t>
            </a:r>
            <a:endParaRPr lang="en-US" dirty="0"/>
          </a:p>
        </p:txBody>
      </p:sp>
      <p:sp>
        <p:nvSpPr>
          <p:cNvPr id="3" name="Content Placeholder 2"/>
          <p:cNvSpPr>
            <a:spLocks noGrp="1"/>
          </p:cNvSpPr>
          <p:nvPr>
            <p:ph idx="1"/>
          </p:nvPr>
        </p:nvSpPr>
        <p:spPr>
          <a:xfrm>
            <a:off x="1599124" y="1355173"/>
            <a:ext cx="6444201" cy="4364598"/>
          </a:xfrm>
        </p:spPr>
        <p:txBody>
          <a:bodyPr/>
          <a:lstStyle/>
          <a:p>
            <a:r>
              <a:rPr lang="en-US" dirty="0" smtClean="0"/>
              <a:t>Egyptians built a great civilization</a:t>
            </a:r>
          </a:p>
          <a:p>
            <a:r>
              <a:rPr lang="en-US" dirty="0" smtClean="0"/>
              <a:t>During this time another nation was forming</a:t>
            </a:r>
          </a:p>
          <a:p>
            <a:r>
              <a:rPr lang="en-US" dirty="0" smtClean="0"/>
              <a:t>These people were called Israelites</a:t>
            </a:r>
          </a:p>
          <a:p>
            <a:pPr lvl="1"/>
            <a:r>
              <a:rPr lang="en-US" dirty="0" smtClean="0"/>
              <a:t>Also known as the Children of Israel</a:t>
            </a:r>
          </a:p>
          <a:p>
            <a:r>
              <a:rPr lang="en-US" dirty="0" smtClean="0"/>
              <a:t>Egyptians called them </a:t>
            </a:r>
            <a:r>
              <a:rPr lang="en-US" i="1" dirty="0" smtClean="0"/>
              <a:t>habiru</a:t>
            </a:r>
            <a:r>
              <a:rPr lang="en-US" dirty="0" smtClean="0"/>
              <a:t> or foreigners</a:t>
            </a:r>
          </a:p>
        </p:txBody>
      </p:sp>
      <p:pic>
        <p:nvPicPr>
          <p:cNvPr id="7" name="Picture 6"/>
          <p:cNvPicPr>
            <a:picLocks noChangeAspect="1"/>
          </p:cNvPicPr>
          <p:nvPr/>
        </p:nvPicPr>
        <p:blipFill>
          <a:blip r:embed="rId2"/>
          <a:stretch>
            <a:fillRect/>
          </a:stretch>
        </p:blipFill>
        <p:spPr>
          <a:xfrm>
            <a:off x="3167958" y="4107370"/>
            <a:ext cx="3204633" cy="278345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361469"/>
            <a:ext cx="8147051" cy="1452283"/>
          </a:xfrm>
        </p:spPr>
        <p:txBody>
          <a:bodyPr/>
          <a:lstStyle/>
          <a:p>
            <a:r>
              <a:rPr lang="en-US" dirty="0" smtClean="0"/>
              <a:t>The Early Israelites</a:t>
            </a:r>
            <a:endParaRPr lang="en-US" dirty="0"/>
          </a:p>
        </p:txBody>
      </p:sp>
      <p:sp>
        <p:nvSpPr>
          <p:cNvPr id="3" name="Content Placeholder 2"/>
          <p:cNvSpPr>
            <a:spLocks noGrp="1"/>
          </p:cNvSpPr>
          <p:nvPr>
            <p:ph idx="1"/>
          </p:nvPr>
        </p:nvSpPr>
        <p:spPr>
          <a:xfrm>
            <a:off x="498475" y="1416415"/>
            <a:ext cx="8147051" cy="2311128"/>
          </a:xfrm>
        </p:spPr>
        <p:txBody>
          <a:bodyPr/>
          <a:lstStyle/>
          <a:p>
            <a:r>
              <a:rPr lang="en-US" dirty="0" smtClean="0"/>
              <a:t>1000 B.C.</a:t>
            </a:r>
          </a:p>
          <a:p>
            <a:r>
              <a:rPr lang="en-US" dirty="0" smtClean="0"/>
              <a:t>Israelites (IHZ – ruh – LYTS)</a:t>
            </a:r>
          </a:p>
          <a:p>
            <a:r>
              <a:rPr lang="en-US" dirty="0" smtClean="0"/>
              <a:t>Kingdom in Canaan (KAY – nuhn)</a:t>
            </a:r>
          </a:p>
          <a:p>
            <a:r>
              <a:rPr lang="en-US" dirty="0" smtClean="0"/>
              <a:t>Located along the Mediterranean Sea in southwest Asia</a:t>
            </a:r>
            <a:endParaRPr lang="en-US" dirty="0"/>
          </a:p>
        </p:txBody>
      </p:sp>
      <p:pic>
        <p:nvPicPr>
          <p:cNvPr id="4" name="Picture 3"/>
          <p:cNvPicPr>
            <a:picLocks noChangeAspect="1"/>
          </p:cNvPicPr>
          <p:nvPr/>
        </p:nvPicPr>
        <p:blipFill>
          <a:blip r:embed="rId2"/>
          <a:stretch>
            <a:fillRect/>
          </a:stretch>
        </p:blipFill>
        <p:spPr>
          <a:xfrm>
            <a:off x="2139614" y="3784619"/>
            <a:ext cx="4761180" cy="286047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4556" y="256838"/>
            <a:ext cx="7807519" cy="628724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389081"/>
            <a:ext cx="8147051" cy="1452283"/>
          </a:xfrm>
        </p:spPr>
        <p:txBody>
          <a:bodyPr/>
          <a:lstStyle/>
          <a:p>
            <a:r>
              <a:rPr lang="en-US" dirty="0" smtClean="0"/>
              <a:t>Who Were the Israelites?</a:t>
            </a:r>
            <a:endParaRPr lang="en-US" dirty="0"/>
          </a:p>
        </p:txBody>
      </p:sp>
      <p:sp>
        <p:nvSpPr>
          <p:cNvPr id="3" name="Content Placeholder 2"/>
          <p:cNvSpPr>
            <a:spLocks noGrp="1"/>
          </p:cNvSpPr>
          <p:nvPr>
            <p:ph idx="1"/>
          </p:nvPr>
        </p:nvSpPr>
        <p:spPr>
          <a:xfrm>
            <a:off x="498475" y="1278355"/>
            <a:ext cx="8147051" cy="4364598"/>
          </a:xfrm>
        </p:spPr>
        <p:txBody>
          <a:bodyPr/>
          <a:lstStyle/>
          <a:p>
            <a:r>
              <a:rPr lang="en-US" dirty="0" smtClean="0">
                <a:solidFill>
                  <a:srgbClr val="0000FF"/>
                </a:solidFill>
              </a:rPr>
              <a:t>Monotheism</a:t>
            </a:r>
          </a:p>
          <a:p>
            <a:pPr lvl="1"/>
            <a:r>
              <a:rPr lang="en-US" dirty="0" smtClean="0"/>
              <a:t>The belief in one God</a:t>
            </a:r>
          </a:p>
          <a:p>
            <a:r>
              <a:rPr lang="en-US" dirty="0" smtClean="0"/>
              <a:t>Practiced Judaism</a:t>
            </a:r>
          </a:p>
          <a:p>
            <a:pPr lvl="1"/>
            <a:r>
              <a:rPr lang="en-US" dirty="0" smtClean="0"/>
              <a:t>Followers of this religion were known as Jews</a:t>
            </a:r>
          </a:p>
          <a:p>
            <a:pPr lvl="1"/>
            <a:r>
              <a:rPr lang="en-US" dirty="0" smtClean="0"/>
              <a:t>Influenced Christianity and Islam</a:t>
            </a:r>
          </a:p>
          <a:p>
            <a:r>
              <a:rPr lang="en-US" dirty="0" smtClean="0"/>
              <a:t>Spoke Hebrew</a:t>
            </a:r>
          </a:p>
          <a:p>
            <a:pPr lvl="1"/>
            <a:r>
              <a:rPr lang="en-US" dirty="0" smtClean="0"/>
              <a:t>Hebrew Bible</a:t>
            </a:r>
          </a:p>
          <a:p>
            <a:r>
              <a:rPr lang="en-US" dirty="0" smtClean="0"/>
              <a:t>Herders &amp; Traders</a:t>
            </a:r>
          </a:p>
        </p:txBody>
      </p:sp>
      <p:pic>
        <p:nvPicPr>
          <p:cNvPr id="4" name="Picture 3"/>
          <p:cNvPicPr>
            <a:picLocks noChangeAspect="1"/>
          </p:cNvPicPr>
          <p:nvPr/>
        </p:nvPicPr>
        <p:blipFill>
          <a:blip r:embed="rId2"/>
          <a:stretch>
            <a:fillRect/>
          </a:stretch>
        </p:blipFill>
        <p:spPr>
          <a:xfrm>
            <a:off x="4032250" y="3620542"/>
            <a:ext cx="4585666" cy="31132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223409"/>
            <a:ext cx="8147051" cy="1452283"/>
          </a:xfrm>
        </p:spPr>
        <p:txBody>
          <a:bodyPr/>
          <a:lstStyle/>
          <a:p>
            <a:r>
              <a:rPr lang="en-US" dirty="0" smtClean="0"/>
              <a:t>Who Were the Israelites?</a:t>
            </a:r>
            <a:endParaRPr lang="en-US" dirty="0"/>
          </a:p>
        </p:txBody>
      </p:sp>
      <p:sp>
        <p:nvSpPr>
          <p:cNvPr id="3" name="Content Placeholder 2"/>
          <p:cNvSpPr>
            <a:spLocks noGrp="1"/>
          </p:cNvSpPr>
          <p:nvPr>
            <p:ph idx="1"/>
          </p:nvPr>
        </p:nvSpPr>
        <p:spPr>
          <a:xfrm>
            <a:off x="4504996" y="1761565"/>
            <a:ext cx="4639004" cy="4364598"/>
          </a:xfrm>
        </p:spPr>
        <p:txBody>
          <a:bodyPr>
            <a:normAutofit/>
          </a:bodyPr>
          <a:lstStyle/>
          <a:p>
            <a:r>
              <a:rPr lang="en-US" dirty="0" smtClean="0">
                <a:solidFill>
                  <a:srgbClr val="E8FF09"/>
                </a:solidFill>
              </a:rPr>
              <a:t>Abraham</a:t>
            </a:r>
          </a:p>
          <a:p>
            <a:pPr lvl="1"/>
            <a:r>
              <a:rPr lang="en-US" dirty="0" smtClean="0">
                <a:solidFill>
                  <a:srgbClr val="FFFFFF"/>
                </a:solidFill>
              </a:rPr>
              <a:t>Messages from God</a:t>
            </a:r>
          </a:p>
          <a:p>
            <a:pPr lvl="1"/>
            <a:r>
              <a:rPr lang="en-US" dirty="0" smtClean="0">
                <a:solidFill>
                  <a:srgbClr val="FFFFFF"/>
                </a:solidFill>
              </a:rPr>
              <a:t>Reason for settling in Canaan</a:t>
            </a:r>
          </a:p>
          <a:p>
            <a:r>
              <a:rPr lang="en-US" dirty="0" smtClean="0">
                <a:solidFill>
                  <a:srgbClr val="E8FF09"/>
                </a:solidFill>
              </a:rPr>
              <a:t>Jacob</a:t>
            </a:r>
          </a:p>
          <a:p>
            <a:pPr lvl="1"/>
            <a:r>
              <a:rPr lang="en-US" dirty="0" smtClean="0">
                <a:solidFill>
                  <a:schemeClr val="tx1"/>
                </a:solidFill>
              </a:rPr>
              <a:t>Abraham’s grandson “Israel”</a:t>
            </a:r>
          </a:p>
          <a:p>
            <a:pPr lvl="1"/>
            <a:r>
              <a:rPr lang="en-US" dirty="0" smtClean="0">
                <a:solidFill>
                  <a:schemeClr val="tx1"/>
                </a:solidFill>
              </a:rPr>
              <a:t>Raised twelve sons</a:t>
            </a:r>
          </a:p>
          <a:p>
            <a:pPr lvl="1"/>
            <a:r>
              <a:rPr lang="en-US" dirty="0" smtClean="0">
                <a:solidFill>
                  <a:schemeClr val="tx1"/>
                </a:solidFill>
              </a:rPr>
              <a:t>Family divided into </a:t>
            </a:r>
            <a:r>
              <a:rPr lang="en-US" dirty="0" smtClean="0">
                <a:solidFill>
                  <a:srgbClr val="0000FF"/>
                </a:solidFill>
              </a:rPr>
              <a:t>tribes</a:t>
            </a:r>
          </a:p>
          <a:p>
            <a:r>
              <a:rPr lang="en-US" dirty="0" smtClean="0">
                <a:solidFill>
                  <a:schemeClr val="tx1"/>
                </a:solidFill>
              </a:rPr>
              <a:t>Long drought</a:t>
            </a:r>
          </a:p>
          <a:p>
            <a:pPr lvl="1"/>
            <a:r>
              <a:rPr lang="en-US" dirty="0" smtClean="0">
                <a:solidFill>
                  <a:schemeClr val="tx1"/>
                </a:solidFill>
              </a:rPr>
              <a:t>No crops or livestock</a:t>
            </a:r>
          </a:p>
          <a:p>
            <a:pPr lvl="1"/>
            <a:r>
              <a:rPr lang="en-US" dirty="0" smtClean="0">
                <a:solidFill>
                  <a:schemeClr val="tx1"/>
                </a:solidFill>
              </a:rPr>
              <a:t>Israelites traveled to Egypt</a:t>
            </a:r>
          </a:p>
        </p:txBody>
      </p:sp>
      <p:pic>
        <p:nvPicPr>
          <p:cNvPr id="10" name="Picture 9"/>
          <p:cNvPicPr>
            <a:picLocks noChangeAspect="1"/>
          </p:cNvPicPr>
          <p:nvPr/>
        </p:nvPicPr>
        <p:blipFill>
          <a:blip r:embed="rId2"/>
          <a:stretch>
            <a:fillRect/>
          </a:stretch>
        </p:blipFill>
        <p:spPr>
          <a:xfrm>
            <a:off x="197636" y="2389423"/>
            <a:ext cx="4123851" cy="269563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5429" y="0"/>
            <a:ext cx="8147051" cy="814708"/>
          </a:xfrm>
        </p:spPr>
        <p:txBody>
          <a:bodyPr/>
          <a:lstStyle/>
          <a:p>
            <a:r>
              <a:rPr lang="en-US" dirty="0" smtClean="0"/>
              <a:t>Slavery in Egypt</a:t>
            </a:r>
            <a:endParaRPr lang="en-US" dirty="0"/>
          </a:p>
        </p:txBody>
      </p:sp>
      <p:sp>
        <p:nvSpPr>
          <p:cNvPr id="4" name="Content Placeholder 3"/>
          <p:cNvSpPr>
            <a:spLocks noGrp="1"/>
          </p:cNvSpPr>
          <p:nvPr>
            <p:ph sz="half" idx="1"/>
          </p:nvPr>
        </p:nvSpPr>
        <p:spPr>
          <a:xfrm>
            <a:off x="664135" y="1237497"/>
            <a:ext cx="3840480" cy="4364038"/>
          </a:xfrm>
        </p:spPr>
        <p:txBody>
          <a:bodyPr/>
          <a:lstStyle/>
          <a:p>
            <a:r>
              <a:rPr lang="en-US" dirty="0" smtClean="0"/>
              <a:t>Pharaoh’s pyramids</a:t>
            </a:r>
          </a:p>
          <a:p>
            <a:r>
              <a:rPr lang="en-US" dirty="0" smtClean="0"/>
              <a:t>Enslaved Israelites</a:t>
            </a:r>
          </a:p>
          <a:p>
            <a:r>
              <a:rPr lang="en-US" dirty="0" smtClean="0"/>
              <a:t>Baby boys thrown in Nile </a:t>
            </a:r>
          </a:p>
          <a:p>
            <a:r>
              <a:rPr lang="en-US" dirty="0" smtClean="0"/>
              <a:t>Baby in a basket: </a:t>
            </a:r>
            <a:r>
              <a:rPr lang="en-US" dirty="0" smtClean="0">
                <a:solidFill>
                  <a:srgbClr val="E8FF09"/>
                </a:solidFill>
              </a:rPr>
              <a:t>Moses</a:t>
            </a:r>
            <a:endParaRPr lang="en-US" dirty="0">
              <a:solidFill>
                <a:srgbClr val="E8FF09"/>
              </a:solidFill>
            </a:endParaRPr>
          </a:p>
        </p:txBody>
      </p:sp>
      <p:sp>
        <p:nvSpPr>
          <p:cNvPr id="5" name="Content Placeholder 4"/>
          <p:cNvSpPr>
            <a:spLocks noGrp="1"/>
          </p:cNvSpPr>
          <p:nvPr>
            <p:ph sz="half" idx="2"/>
          </p:nvPr>
        </p:nvSpPr>
        <p:spPr>
          <a:xfrm>
            <a:off x="5122561" y="1168467"/>
            <a:ext cx="3840480" cy="4364038"/>
          </a:xfrm>
        </p:spPr>
        <p:txBody>
          <a:bodyPr/>
          <a:lstStyle/>
          <a:p>
            <a:r>
              <a:rPr lang="en-US" dirty="0" smtClean="0"/>
              <a:t>1290 B.C.</a:t>
            </a:r>
          </a:p>
          <a:p>
            <a:pPr lvl="1"/>
            <a:r>
              <a:rPr lang="en-US" dirty="0" smtClean="0"/>
              <a:t>Burning Bush &amp; voice</a:t>
            </a:r>
          </a:p>
          <a:p>
            <a:pPr lvl="1"/>
            <a:r>
              <a:rPr lang="en-US" dirty="0" smtClean="0"/>
              <a:t>God’s message</a:t>
            </a:r>
          </a:p>
          <a:p>
            <a:r>
              <a:rPr lang="en-US" dirty="0" smtClean="0"/>
              <a:t>Ten plagues</a:t>
            </a:r>
          </a:p>
          <a:p>
            <a:pPr lvl="1"/>
            <a:r>
              <a:rPr lang="en-US" dirty="0" smtClean="0"/>
              <a:t>Last plague killed all first born children</a:t>
            </a:r>
          </a:p>
          <a:p>
            <a:r>
              <a:rPr lang="en-US" dirty="0" smtClean="0"/>
              <a:t>Pharaoh let Israelites leave</a:t>
            </a:r>
          </a:p>
          <a:p>
            <a:r>
              <a:rPr lang="en-US" dirty="0" smtClean="0"/>
              <a:t>Passover</a:t>
            </a:r>
            <a:endParaRPr lang="en-US" dirty="0"/>
          </a:p>
        </p:txBody>
      </p:sp>
      <p:pic>
        <p:nvPicPr>
          <p:cNvPr id="6" name="Picture 5"/>
          <p:cNvPicPr>
            <a:picLocks noChangeAspect="1"/>
          </p:cNvPicPr>
          <p:nvPr/>
        </p:nvPicPr>
        <p:blipFill>
          <a:blip r:embed="rId2"/>
          <a:stretch>
            <a:fillRect/>
          </a:stretch>
        </p:blipFill>
        <p:spPr>
          <a:xfrm>
            <a:off x="265428" y="3617472"/>
            <a:ext cx="4539617" cy="2882657"/>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majorFont>
      <a:minorFont>
        <a:latin typeface="Book Antiqua"/>
        <a:ea typeface=""/>
        <a:cs typeface=""/>
        <a:font script="Jpan" typeface="ＭＳ 明朝"/>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903</TotalTime>
  <Words>669</Words>
  <Application>Microsoft Macintosh PowerPoint</Application>
  <PresentationFormat>On-screen Show (4:3)</PresentationFormat>
  <Paragraphs>127</Paragraphs>
  <Slides>18</Slides>
  <Notes>0</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Saddle</vt:lpstr>
      <vt:lpstr>California Standards</vt:lpstr>
      <vt:lpstr>The First Israelites</vt:lpstr>
      <vt:lpstr>Get Ready to Learn!</vt:lpstr>
      <vt:lpstr>What’s the Connection?</vt:lpstr>
      <vt:lpstr>The Early Israelites</vt:lpstr>
      <vt:lpstr>Slide 6</vt:lpstr>
      <vt:lpstr>Who Were the Israelites?</vt:lpstr>
      <vt:lpstr>Who Were the Israelites?</vt:lpstr>
      <vt:lpstr>Slavery in Egypt</vt:lpstr>
      <vt:lpstr>Slide 10</vt:lpstr>
      <vt:lpstr>The Red Sea</vt:lpstr>
      <vt:lpstr>Slide 12</vt:lpstr>
      <vt:lpstr>Back to Canaan</vt:lpstr>
      <vt:lpstr>Back to Canaan</vt:lpstr>
      <vt:lpstr>Back to Canaan</vt:lpstr>
      <vt:lpstr>Who Were the Fighting Judges?</vt:lpstr>
      <vt:lpstr>The Phoenician Alphabet</vt:lpstr>
      <vt:lpstr>Study Central</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First Israelites</dc:title>
  <dc:creator>Brittany Wray</dc:creator>
  <cp:lastModifiedBy>Brittany Wray</cp:lastModifiedBy>
  <cp:revision>22</cp:revision>
  <dcterms:created xsi:type="dcterms:W3CDTF">2011-09-13T02:34:46Z</dcterms:created>
  <dcterms:modified xsi:type="dcterms:W3CDTF">2011-09-13T04:46:22Z</dcterms:modified>
</cp:coreProperties>
</file>