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473" r:id="rId2"/>
    <p:sldId id="462" r:id="rId3"/>
    <p:sldId id="463" r:id="rId4"/>
    <p:sldId id="464" r:id="rId5"/>
    <p:sldId id="471" r:id="rId6"/>
    <p:sldId id="465" r:id="rId7"/>
    <p:sldId id="466" r:id="rId8"/>
    <p:sldId id="467" r:id="rId9"/>
    <p:sldId id="468" r:id="rId10"/>
    <p:sldId id="469" r:id="rId11"/>
    <p:sldId id="472" r:id="rId12"/>
    <p:sldId id="474" r:id="rId13"/>
    <p:sldId id="475" r:id="rId14"/>
    <p:sldId id="476" r:id="rId15"/>
    <p:sldId id="47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99" autoAdjust="0"/>
  </p:normalViewPr>
  <p:slideViewPr>
    <p:cSldViewPr>
      <p:cViewPr varScale="1">
        <p:scale>
          <a:sx n="67" d="100"/>
          <a:sy n="67" d="100"/>
        </p:scale>
        <p:origin x="-1896"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58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58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8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8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58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B83DD2E-397A-4866-B705-29291A754E6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 recent survey of over 2400 psychotherapists found that Carl Rogers was the single most prominent figure in terms of influence on the way they practiced psychotherapy (Cook, </a:t>
            </a:r>
            <a:r>
              <a:rPr lang="en-US" sz="1200" kern="1200" dirty="0" err="1" smtClean="0">
                <a:solidFill>
                  <a:schemeClr val="tx1"/>
                </a:solidFill>
                <a:latin typeface="Arial" charset="0"/>
                <a:ea typeface="+mn-ea"/>
                <a:cs typeface="+mn-cs"/>
              </a:rPr>
              <a:t>Biyanova</a:t>
            </a:r>
            <a:r>
              <a:rPr lang="en-US" sz="1200" kern="1200" dirty="0" smtClean="0">
                <a:solidFill>
                  <a:schemeClr val="tx1"/>
                </a:solidFill>
                <a:latin typeface="Arial" charset="0"/>
                <a:ea typeface="+mn-ea"/>
                <a:cs typeface="+mn-cs"/>
              </a:rPr>
              <a:t>, &amp; Coyne, 2009).</a:t>
            </a:r>
            <a:endParaRPr lang="en-US" dirty="0"/>
          </a:p>
        </p:txBody>
      </p:sp>
      <p:sp>
        <p:nvSpPr>
          <p:cNvPr id="4" name="Slide Number Placeholder 3"/>
          <p:cNvSpPr>
            <a:spLocks noGrp="1"/>
          </p:cNvSpPr>
          <p:nvPr>
            <p:ph type="sldNum" sz="quarter" idx="10"/>
          </p:nvPr>
        </p:nvSpPr>
        <p:spPr/>
        <p:txBody>
          <a:bodyPr/>
          <a:lstStyle/>
          <a:p>
            <a:fld id="{0B83DD2E-397A-4866-B705-29291A754E6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 metaphor:  Picture a small plant growing from the soil.  Assume that the plant has an</a:t>
            </a:r>
            <a:r>
              <a:rPr lang="en-US" baseline="0" dirty="0" smtClean="0"/>
              <a:t> innate tendency to grow, given the proper environment.  Assume that the plant’s growth depends on sunlight.  Assume that if sunlight is only available from certain directions, the plant will bend toward the sunlight—it will not grow straight and tall.  People are like the plant; they naturally want to “grow” or self-actualize.  Positive regard is the “sunlight” for people.  If positive regard is unconditional—it shines on them from all directions—the person will naturally grow to meet his potential.  When sunlight shines from only some directions—conditional positive regard—the person may develop psychopathology because not all aspects of the person are being prized.</a:t>
            </a:r>
          </a:p>
        </p:txBody>
      </p:sp>
      <p:sp>
        <p:nvSpPr>
          <p:cNvPr id="4" name="Slide Number Placeholder 3"/>
          <p:cNvSpPr>
            <a:spLocks noGrp="1"/>
          </p:cNvSpPr>
          <p:nvPr>
            <p:ph type="sldNum" sz="quarter" idx="10"/>
          </p:nvPr>
        </p:nvSpPr>
        <p:spPr/>
        <p:txBody>
          <a:bodyPr/>
          <a:lstStyle/>
          <a:p>
            <a:fld id="{0B83DD2E-397A-4866-B705-29291A754E6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Self-actualization</a:t>
            </a:r>
            <a:r>
              <a:rPr lang="en-US" baseline="0" dirty="0" smtClean="0"/>
              <a:t>: inborn tendency to grow</a:t>
            </a:r>
            <a:endParaRPr lang="en-US" dirty="0"/>
          </a:p>
        </p:txBody>
      </p:sp>
      <p:sp>
        <p:nvSpPr>
          <p:cNvPr id="4" name="Slide Number Placeholder 3"/>
          <p:cNvSpPr>
            <a:spLocks noGrp="1"/>
          </p:cNvSpPr>
          <p:nvPr>
            <p:ph type="sldNum" sz="quarter" idx="10"/>
          </p:nvPr>
        </p:nvSpPr>
        <p:spPr/>
        <p:txBody>
          <a:bodyPr/>
          <a:lstStyle/>
          <a:p>
            <a:fld id="{0B83DD2E-397A-4866-B705-29291A754E6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 self: the self the person actually is</a:t>
            </a:r>
          </a:p>
          <a:p>
            <a:r>
              <a:rPr lang="en-US" dirty="0" smtClean="0"/>
              <a:t>Ideal self: the</a:t>
            </a:r>
            <a:r>
              <a:rPr lang="en-US" baseline="0" dirty="0" smtClean="0"/>
              <a:t> self the person could be if he fulfilled his own potential</a:t>
            </a:r>
            <a:endParaRPr lang="en-US" dirty="0"/>
          </a:p>
        </p:txBody>
      </p:sp>
      <p:sp>
        <p:nvSpPr>
          <p:cNvPr id="4" name="Slide Number Placeholder 3"/>
          <p:cNvSpPr>
            <a:spLocks noGrp="1"/>
          </p:cNvSpPr>
          <p:nvPr>
            <p:ph type="sldNum" sz="quarter" idx="10"/>
          </p:nvPr>
        </p:nvSpPr>
        <p:spPr/>
        <p:txBody>
          <a:bodyPr/>
          <a:lstStyle/>
          <a:p>
            <a:fld id="{0B83DD2E-397A-4866-B705-29291A754E6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mn-cs"/>
              </a:rPr>
              <a:t>Existential psychotherapy</a:t>
            </a:r>
            <a:r>
              <a:rPr lang="en-US" sz="1200" kern="1200" dirty="0" smtClean="0">
                <a:solidFill>
                  <a:schemeClr val="tx1"/>
                </a:solidFill>
                <a:latin typeface="Arial" charset="0"/>
                <a:ea typeface="+mn-ea"/>
                <a:cs typeface="+mn-cs"/>
              </a:rPr>
              <a:t> centers on the premise that each person is essentially alone in the world and that realization of this fact can overwhelm us with anxiety.  This anxiety may take a number of forms and is the root of all psychopathology. Existential therapists place great emphasis on clients’ abilities to overcome meaninglessness by creating their own meaning through the decisions they make.</a:t>
            </a:r>
          </a:p>
          <a:p>
            <a:endParaRPr lang="en-US" sz="120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Gestalt therapy</a:t>
            </a:r>
            <a:r>
              <a:rPr lang="en-US" sz="1200" kern="1200" dirty="0" smtClean="0">
                <a:solidFill>
                  <a:schemeClr val="tx1"/>
                </a:solidFill>
                <a:latin typeface="Arial" charset="0"/>
                <a:ea typeface="+mn-ea"/>
                <a:cs typeface="+mn-cs"/>
              </a:rPr>
              <a:t> emphasizes a holistic approach to enhancing the client’s experience.  This experience includes both mental and physical perceptions, and Gestalt therapists attend to both these aspects of client communication.</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In practice, Gestalt therapists encourage clients to reach their full potential, often through the use of role-play techniques.</a:t>
            </a:r>
            <a:endParaRPr lang="en-US" dirty="0"/>
          </a:p>
        </p:txBody>
      </p:sp>
      <p:sp>
        <p:nvSpPr>
          <p:cNvPr id="4" name="Slide Number Placeholder 3"/>
          <p:cNvSpPr>
            <a:spLocks noGrp="1"/>
          </p:cNvSpPr>
          <p:nvPr>
            <p:ph type="sldNum" sz="quarter" idx="10"/>
          </p:nvPr>
        </p:nvSpPr>
        <p:spPr/>
        <p:txBody>
          <a:bodyPr/>
          <a:lstStyle/>
          <a:p>
            <a:fld id="{0B83DD2E-397A-4866-B705-29291A754E6A}"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Arial" charset="0"/>
                <a:ea typeface="+mn-ea"/>
                <a:cs typeface="+mn-cs"/>
              </a:rPr>
              <a:t>The central principles of MI reveal its humanistic roots. It has been found to improve substance-related disorders, gambling, smoking, weight-loss efforts, anxiety disorders, depression, violence toward intimate partners, cholesterol levels, and blood pressure.</a:t>
            </a:r>
          </a:p>
          <a:p>
            <a:endParaRPr lang="en-US" sz="1200" kern="1200" dirty="0" smtClean="0">
              <a:solidFill>
                <a:schemeClr val="tx1"/>
              </a:solidFill>
              <a:latin typeface="Arial" charset="0"/>
              <a:ea typeface="+mn-ea"/>
              <a:cs typeface="+mn-cs"/>
            </a:endParaRPr>
          </a:p>
          <a:p>
            <a:r>
              <a:rPr lang="en-US" dirty="0" smtClean="0"/>
              <a:t>Expressing empathy:</a:t>
            </a:r>
            <a:r>
              <a:rPr lang="en-US" baseline="0" dirty="0" smtClean="0"/>
              <a:t> t</a:t>
            </a:r>
            <a:r>
              <a:rPr lang="en-US" dirty="0" smtClean="0"/>
              <a:t>ake clients’ points of view and honoring their feelings about their experiences</a:t>
            </a:r>
          </a:p>
          <a:p>
            <a:endParaRPr lang="en-US" dirty="0" smtClean="0"/>
          </a:p>
          <a:p>
            <a:r>
              <a:rPr lang="en-US" dirty="0" smtClean="0"/>
              <a:t>Developing the discrepancy:</a:t>
            </a:r>
            <a:r>
              <a:rPr lang="en-US" baseline="0" dirty="0" smtClean="0"/>
              <a:t> </a:t>
            </a:r>
            <a:r>
              <a:rPr lang="en-US" dirty="0" smtClean="0"/>
              <a:t>highlight how client’s behavior is inconsistent with his</a:t>
            </a:r>
            <a:r>
              <a:rPr lang="en-US" baseline="0" dirty="0" smtClean="0"/>
              <a:t> </a:t>
            </a:r>
            <a:r>
              <a:rPr lang="en-US" dirty="0" smtClean="0"/>
              <a:t>goals or values</a:t>
            </a:r>
          </a:p>
          <a:p>
            <a:endParaRPr lang="en-US" dirty="0" smtClean="0"/>
          </a:p>
          <a:p>
            <a:r>
              <a:rPr lang="en-US" dirty="0" smtClean="0"/>
              <a:t>Avoiding argumentation:</a:t>
            </a:r>
            <a:r>
              <a:rPr lang="en-US" baseline="0" dirty="0" smtClean="0"/>
              <a:t> </a:t>
            </a:r>
            <a:r>
              <a:rPr lang="en-US" dirty="0" smtClean="0"/>
              <a:t>do not directly confront clients, even if clients are engaging in self-destructive behaviors</a:t>
            </a:r>
          </a:p>
          <a:p>
            <a:endParaRPr lang="en-US" dirty="0" smtClean="0"/>
          </a:p>
          <a:p>
            <a:r>
              <a:rPr lang="en-US" dirty="0" smtClean="0"/>
              <a:t>Rolling with resistance: when clients express hesitancy to change, accept and reflect it rather than battle against it</a:t>
            </a:r>
          </a:p>
          <a:p>
            <a:endParaRPr lang="en-US" dirty="0" smtClean="0"/>
          </a:p>
          <a:p>
            <a:r>
              <a:rPr lang="en-US" dirty="0" smtClean="0"/>
              <a:t>Identifying “sustain talk” and “change talk”: sustain talk includes statements in favor of continuing the problem behavior;</a:t>
            </a:r>
            <a:r>
              <a:rPr lang="en-US" baseline="0" dirty="0" smtClean="0"/>
              <a:t> c</a:t>
            </a:r>
            <a:r>
              <a:rPr lang="en-US" dirty="0" smtClean="0"/>
              <a:t>hange talk </a:t>
            </a:r>
            <a:r>
              <a:rPr lang="en-US" dirty="0" err="1" smtClean="0"/>
              <a:t>inlcludes</a:t>
            </a:r>
            <a:r>
              <a:rPr lang="en-US" dirty="0" smtClean="0"/>
              <a:t> statements clients make in favor of changing the problem behavior</a:t>
            </a:r>
          </a:p>
          <a:p>
            <a:endParaRPr lang="en-US" dirty="0" smtClean="0"/>
          </a:p>
          <a:p>
            <a:r>
              <a:rPr lang="en-US" dirty="0" smtClean="0"/>
              <a:t>Supporting self-efficacy: make efforts to communicate to clients that they have the power to improve themselves</a:t>
            </a:r>
          </a:p>
          <a:p>
            <a:endParaRPr lang="en-US" dirty="0"/>
          </a:p>
        </p:txBody>
      </p:sp>
      <p:sp>
        <p:nvSpPr>
          <p:cNvPr id="4" name="Slide Number Placeholder 3"/>
          <p:cNvSpPr>
            <a:spLocks noGrp="1"/>
          </p:cNvSpPr>
          <p:nvPr>
            <p:ph type="sldNum" sz="quarter" idx="10"/>
          </p:nvPr>
        </p:nvSpPr>
        <p:spPr/>
        <p:txBody>
          <a:bodyPr/>
          <a:lstStyle/>
          <a:p>
            <a:fld id="{0B83DD2E-397A-4866-B705-29291A754E6A}"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mn-cs"/>
              </a:rPr>
              <a:t>Positive psychology</a:t>
            </a:r>
            <a:r>
              <a:rPr lang="en-US" sz="1200" kern="1200" dirty="0" smtClean="0">
                <a:solidFill>
                  <a:schemeClr val="tx1"/>
                </a:solidFill>
                <a:latin typeface="Arial" charset="0"/>
                <a:ea typeface="+mn-ea"/>
                <a:cs typeface="+mn-cs"/>
              </a:rPr>
              <a:t> is a broad-based approach that emphasizes human strengths rather than pathology and the cultivation of happiness in addition to the reduction of symptoms in psychotherapy.  It acknowledges the inherent potential of individuals to develop and maintain positive attributes based on such assets as hope, wisdom, creativity, courage, autonomy, optimism, responsibility, and growth.  Moreover, it suggests that bolstering these strengths is an often overlooked way of preventing psychological problems such as depression and anxiety or improving the lives of those who already experience them.</a:t>
            </a:r>
            <a:endParaRPr lang="en-US" dirty="0"/>
          </a:p>
        </p:txBody>
      </p:sp>
      <p:sp>
        <p:nvSpPr>
          <p:cNvPr id="4" name="Slide Number Placeholder 3"/>
          <p:cNvSpPr>
            <a:spLocks noGrp="1"/>
          </p:cNvSpPr>
          <p:nvPr>
            <p:ph type="sldNum" sz="quarter" idx="10"/>
          </p:nvPr>
        </p:nvSpPr>
        <p:spPr/>
        <p:txBody>
          <a:bodyPr/>
          <a:lstStyle/>
          <a:p>
            <a:fld id="{0B83DD2E-397A-4866-B705-29291A754E6A}"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Arial" charset="0"/>
                <a:ea typeface="+mn-ea"/>
                <a:cs typeface="+mn-cs"/>
              </a:rPr>
              <a:t>Bohart</a:t>
            </a:r>
            <a:r>
              <a:rPr lang="en-US" sz="1200" kern="1200" dirty="0" smtClean="0">
                <a:solidFill>
                  <a:schemeClr val="tx1"/>
                </a:solidFill>
                <a:latin typeface="Arial" charset="0"/>
                <a:ea typeface="+mn-ea"/>
                <a:cs typeface="+mn-cs"/>
              </a:rPr>
              <a:t> and Tallman believe that therapists should mobilize clients to help themselves, rather than paternalistically presuming they cannot and applying prescribed techniques to them.</a:t>
            </a:r>
            <a:endParaRPr lang="en-US" dirty="0"/>
          </a:p>
        </p:txBody>
      </p:sp>
      <p:sp>
        <p:nvSpPr>
          <p:cNvPr id="4" name="Slide Number Placeholder 3"/>
          <p:cNvSpPr>
            <a:spLocks noGrp="1"/>
          </p:cNvSpPr>
          <p:nvPr>
            <p:ph type="sldNum" sz="quarter" idx="10"/>
          </p:nvPr>
        </p:nvSpPr>
        <p:spPr/>
        <p:txBody>
          <a:bodyPr/>
          <a:lstStyle/>
          <a:p>
            <a:fld id="{0B83DD2E-397A-4866-B705-29291A754E6A}"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 has shown that </a:t>
            </a:r>
            <a:r>
              <a:rPr lang="en-US" sz="1200" kern="1200" dirty="0" smtClean="0">
                <a:solidFill>
                  <a:schemeClr val="tx1"/>
                </a:solidFill>
                <a:latin typeface="Arial" charset="0"/>
                <a:ea typeface="+mn-ea"/>
                <a:cs typeface="+mn-cs"/>
              </a:rPr>
              <a:t>the extent to which empathy, positive regard, and genuineness are present</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correlates significantly with the success of the therapeutic relationship and ultimately the therapy itself.</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Even if a therapists doesn’t identify as a</a:t>
            </a:r>
            <a:r>
              <a:rPr lang="en-US" sz="1200" kern="1200" baseline="0" dirty="0" smtClean="0">
                <a:solidFill>
                  <a:schemeClr val="tx1"/>
                </a:solidFill>
                <a:latin typeface="Arial" charset="0"/>
                <a:ea typeface="+mn-ea"/>
                <a:cs typeface="+mn-cs"/>
              </a:rPr>
              <a:t> humanist</a:t>
            </a:r>
            <a:r>
              <a:rPr lang="en-US" sz="1200" kern="1200" dirty="0" smtClean="0">
                <a:solidFill>
                  <a:schemeClr val="tx1"/>
                </a:solidFill>
                <a:latin typeface="Arial" charset="0"/>
                <a:ea typeface="+mn-ea"/>
                <a:cs typeface="+mn-cs"/>
              </a:rPr>
              <a:t>, he should consider empathy, positive regard, and genuineness</a:t>
            </a:r>
            <a:r>
              <a:rPr lang="en-US" sz="1200" kern="1200" baseline="0" dirty="0" smtClean="0">
                <a:solidFill>
                  <a:schemeClr val="tx1"/>
                </a:solidFill>
                <a:latin typeface="Arial" charset="0"/>
                <a:ea typeface="+mn-ea"/>
                <a:cs typeface="+mn-cs"/>
              </a:rPr>
              <a:t> as </a:t>
            </a:r>
            <a:r>
              <a:rPr lang="en-US" sz="1200" kern="1200" dirty="0" smtClean="0">
                <a:solidFill>
                  <a:schemeClr val="tx1"/>
                </a:solidFill>
                <a:latin typeface="Arial" charset="0"/>
                <a:ea typeface="+mn-ea"/>
                <a:cs typeface="+mn-cs"/>
              </a:rPr>
              <a:t>empirically supported components of therapy along with any technique he may also choose to incorporate.</a:t>
            </a:r>
            <a:endParaRPr lang="en-US" dirty="0"/>
          </a:p>
        </p:txBody>
      </p:sp>
      <p:sp>
        <p:nvSpPr>
          <p:cNvPr id="4" name="Slide Number Placeholder 3"/>
          <p:cNvSpPr>
            <a:spLocks noGrp="1"/>
          </p:cNvSpPr>
          <p:nvPr>
            <p:ph type="sldNum" sz="quarter" idx="10"/>
          </p:nvPr>
        </p:nvSpPr>
        <p:spPr/>
        <p:txBody>
          <a:bodyPr/>
          <a:lstStyle/>
          <a:p>
            <a:fld id="{0B83DD2E-397A-4866-B705-29291A754E6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861B8806-F4AF-45DB-A865-E8D4CA297A71}"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F7F588F8-30AB-44E3-9439-8BA9D76878D2}"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7CF99A22-E629-4068-BF4B-F7BA3D779F4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8A3C2-A9F6-4485-BD7F-863F241E3271}"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2768E844-962E-412C-BE17-B274BBEC1F9A}"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55C39908-2AB9-46F6-A542-DF6533116D25}"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F58D1617-BF08-4F12-B0CD-31DD0EA597C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A1BB0763-7B63-48CD-9271-C5D38C3E53FF}"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85E749AA-FF9E-4290-AA72-226EC0B5A365}"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26E1EC35-15EC-41E9-8FD6-5C2D7155175A}"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E8AAB786-5D4E-4F16-9991-BDDC673C1517}"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EEC9589B-26F4-4299-96A8-D01A74BDD5CC}"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7CB8A3C2-A9F6-4485-BD7F-863F241E3271}"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fade/>
  </p:transition>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2"/>
                </a:solidFill>
                <a:effectLst/>
              </a:rPr>
              <a:t>Chapter 13</a:t>
            </a:r>
            <a:endParaRPr lang="en-US" sz="6000" dirty="0">
              <a:solidFill>
                <a:schemeClr val="bg2"/>
              </a:solidFill>
              <a:effectLst/>
            </a:endParaRPr>
          </a:p>
        </p:txBody>
      </p:sp>
      <p:sp>
        <p:nvSpPr>
          <p:cNvPr id="3" name="Subtitle 2"/>
          <p:cNvSpPr>
            <a:spLocks noGrp="1"/>
          </p:cNvSpPr>
          <p:nvPr>
            <p:ph type="subTitle" idx="1"/>
          </p:nvPr>
        </p:nvSpPr>
        <p:spPr/>
        <p:txBody>
          <a:bodyPr>
            <a:normAutofit/>
          </a:bodyPr>
          <a:lstStyle/>
          <a:p>
            <a:r>
              <a:rPr lang="en-US" sz="4000" dirty="0" smtClean="0">
                <a:solidFill>
                  <a:schemeClr val="bg2"/>
                </a:solidFill>
              </a:rPr>
              <a:t>Humanistic Psychotherapy</a:t>
            </a:r>
            <a:endParaRPr lang="en-US" sz="40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Alternatives to Humanism</a:t>
            </a:r>
          </a:p>
        </p:txBody>
      </p:sp>
      <p:sp>
        <p:nvSpPr>
          <p:cNvPr id="343043" name="Rectangle 3"/>
          <p:cNvSpPr>
            <a:spLocks noGrp="1" noChangeArrowheads="1"/>
          </p:cNvSpPr>
          <p:nvPr>
            <p:ph idx="1"/>
          </p:nvPr>
        </p:nvSpPr>
        <p:spPr/>
        <p:txBody>
          <a:bodyPr>
            <a:normAutofit/>
          </a:bodyPr>
          <a:lstStyle/>
          <a:p>
            <a:r>
              <a:rPr lang="en-US" sz="3600" dirty="0">
                <a:solidFill>
                  <a:schemeClr val="bg2"/>
                </a:solidFill>
              </a:rPr>
              <a:t>Historical alternatives</a:t>
            </a:r>
          </a:p>
          <a:p>
            <a:pPr lvl="1"/>
            <a:r>
              <a:rPr lang="en-US" sz="3200" dirty="0">
                <a:solidFill>
                  <a:schemeClr val="bg2"/>
                </a:solidFill>
              </a:rPr>
              <a:t>Existential psychotherapy</a:t>
            </a:r>
          </a:p>
          <a:p>
            <a:pPr lvl="2"/>
            <a:r>
              <a:rPr lang="en-US" sz="2800" dirty="0">
                <a:solidFill>
                  <a:schemeClr val="bg2"/>
                </a:solidFill>
              </a:rPr>
              <a:t>Rollo May, Victor </a:t>
            </a:r>
            <a:r>
              <a:rPr lang="en-US" sz="2800" dirty="0" err="1">
                <a:solidFill>
                  <a:schemeClr val="bg2"/>
                </a:solidFill>
              </a:rPr>
              <a:t>Frankl</a:t>
            </a:r>
            <a:r>
              <a:rPr lang="en-US" sz="2800" dirty="0">
                <a:solidFill>
                  <a:schemeClr val="bg2"/>
                </a:solidFill>
              </a:rPr>
              <a:t>, Irvin </a:t>
            </a:r>
            <a:r>
              <a:rPr lang="en-US" sz="2800" dirty="0" err="1">
                <a:solidFill>
                  <a:schemeClr val="bg2"/>
                </a:solidFill>
              </a:rPr>
              <a:t>Yalom</a:t>
            </a:r>
            <a:endParaRPr lang="en-US" sz="2800" dirty="0">
              <a:solidFill>
                <a:schemeClr val="bg2"/>
              </a:solidFill>
            </a:endParaRPr>
          </a:p>
          <a:p>
            <a:pPr lvl="2"/>
            <a:r>
              <a:rPr lang="en-US" sz="2800" dirty="0">
                <a:solidFill>
                  <a:schemeClr val="bg2"/>
                </a:solidFill>
              </a:rPr>
              <a:t>Address anxiety of inescapable solitude of life</a:t>
            </a:r>
          </a:p>
          <a:p>
            <a:pPr lvl="1"/>
            <a:r>
              <a:rPr lang="en-US" sz="3200" dirty="0">
                <a:solidFill>
                  <a:schemeClr val="bg2"/>
                </a:solidFill>
              </a:rPr>
              <a:t>Gestalt therapy</a:t>
            </a:r>
          </a:p>
          <a:p>
            <a:pPr lvl="2"/>
            <a:r>
              <a:rPr lang="en-US" sz="2800" dirty="0">
                <a:solidFill>
                  <a:schemeClr val="bg2"/>
                </a:solidFill>
              </a:rPr>
              <a:t>Fritz </a:t>
            </a:r>
            <a:r>
              <a:rPr lang="en-US" sz="2800" dirty="0" err="1">
                <a:solidFill>
                  <a:schemeClr val="bg2"/>
                </a:solidFill>
              </a:rPr>
              <a:t>Perls</a:t>
            </a:r>
            <a:endParaRPr lang="en-US" sz="2800" dirty="0">
              <a:solidFill>
                <a:schemeClr val="bg2"/>
              </a:solidFill>
            </a:endParaRPr>
          </a:p>
          <a:p>
            <a:pPr lvl="2"/>
            <a:r>
              <a:rPr lang="en-US" sz="2800" dirty="0">
                <a:solidFill>
                  <a:schemeClr val="bg2"/>
                </a:solidFill>
              </a:rPr>
              <a:t>Holistic approach to enhancing current experience (“the now”); often uses role-plays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Motivational Interviewing</a:t>
            </a:r>
          </a:p>
        </p:txBody>
      </p:sp>
      <p:sp>
        <p:nvSpPr>
          <p:cNvPr id="346115" name="Rectangle 3"/>
          <p:cNvSpPr>
            <a:spLocks noGrp="1" noChangeArrowheads="1"/>
          </p:cNvSpPr>
          <p:nvPr>
            <p:ph idx="1"/>
          </p:nvPr>
        </p:nvSpPr>
        <p:spPr/>
        <p:txBody>
          <a:bodyPr>
            <a:noAutofit/>
          </a:bodyPr>
          <a:lstStyle/>
          <a:p>
            <a:pPr>
              <a:lnSpc>
                <a:spcPct val="80000"/>
              </a:lnSpc>
            </a:pPr>
            <a:r>
              <a:rPr lang="en-US" sz="2800" dirty="0">
                <a:solidFill>
                  <a:schemeClr val="bg2"/>
                </a:solidFill>
              </a:rPr>
              <a:t>Contemporary variation of humanistic therapy</a:t>
            </a:r>
          </a:p>
          <a:p>
            <a:pPr>
              <a:lnSpc>
                <a:spcPct val="80000"/>
              </a:lnSpc>
            </a:pPr>
            <a:r>
              <a:rPr lang="en-US" sz="2800" dirty="0">
                <a:solidFill>
                  <a:schemeClr val="bg2"/>
                </a:solidFill>
              </a:rPr>
              <a:t>William Miller—leading figure</a:t>
            </a:r>
          </a:p>
          <a:p>
            <a:pPr>
              <a:lnSpc>
                <a:spcPct val="80000"/>
              </a:lnSpc>
            </a:pPr>
            <a:r>
              <a:rPr lang="en-US" sz="2800" dirty="0">
                <a:solidFill>
                  <a:schemeClr val="bg2"/>
                </a:solidFill>
              </a:rPr>
              <a:t>Address clients’ ambivalence or uncertainty about making major changes </a:t>
            </a:r>
          </a:p>
          <a:p>
            <a:pPr>
              <a:lnSpc>
                <a:spcPct val="80000"/>
              </a:lnSpc>
            </a:pPr>
            <a:r>
              <a:rPr lang="en-US" sz="2800" dirty="0">
                <a:solidFill>
                  <a:schemeClr val="bg2"/>
                </a:solidFill>
              </a:rPr>
              <a:t>Help clients see the discrepancy between their behavior and their own values </a:t>
            </a:r>
          </a:p>
          <a:p>
            <a:pPr>
              <a:lnSpc>
                <a:spcPct val="80000"/>
              </a:lnSpc>
            </a:pPr>
            <a:r>
              <a:rPr lang="en-US" sz="2800" dirty="0">
                <a:solidFill>
                  <a:schemeClr val="bg2"/>
                </a:solidFill>
              </a:rPr>
              <a:t>Elicit motivation to change from client; don’t impose it on client</a:t>
            </a:r>
          </a:p>
          <a:p>
            <a:pPr>
              <a:lnSpc>
                <a:spcPct val="80000"/>
              </a:lnSpc>
            </a:pPr>
            <a:r>
              <a:rPr lang="en-US" sz="2800" dirty="0">
                <a:solidFill>
                  <a:schemeClr val="bg2"/>
                </a:solidFill>
              </a:rPr>
              <a:t>Much empirical data supporting its efficacy with many problems</a:t>
            </a:r>
          </a:p>
          <a:p>
            <a:pPr>
              <a:lnSpc>
                <a:spcPct val="80000"/>
              </a:lnSpc>
            </a:pPr>
            <a:r>
              <a:rPr lang="en-US" sz="2800" dirty="0">
                <a:solidFill>
                  <a:schemeClr val="bg2"/>
                </a:solidFill>
              </a:rPr>
              <a:t>Consistent with positive psychology movement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chemeClr val="tx2">
                    <a:lumMod val="40000"/>
                    <a:lumOff val="60000"/>
                  </a:schemeClr>
                </a:solidFill>
                <a:effectLst/>
              </a:rPr>
              <a:t>Motivational Interviewing </a:t>
            </a:r>
            <a:r>
              <a:rPr lang="en-US" sz="4000" dirty="0" smtClean="0">
                <a:solidFill>
                  <a:schemeClr val="tx2">
                    <a:lumMod val="40000"/>
                    <a:lumOff val="60000"/>
                  </a:schemeClr>
                </a:solidFill>
                <a:effectLst/>
              </a:rPr>
              <a:t>(cont.)</a:t>
            </a:r>
            <a:endParaRPr lang="en-US" sz="6000" dirty="0">
              <a:solidFill>
                <a:schemeClr val="tx2">
                  <a:lumMod val="40000"/>
                  <a:lumOff val="60000"/>
                </a:schemeClr>
              </a:solidFill>
              <a:effectLst/>
            </a:endParaRPr>
          </a:p>
        </p:txBody>
      </p:sp>
      <p:sp>
        <p:nvSpPr>
          <p:cNvPr id="3" name="Content Placeholder 2"/>
          <p:cNvSpPr>
            <a:spLocks noGrp="1"/>
          </p:cNvSpPr>
          <p:nvPr>
            <p:ph idx="1"/>
          </p:nvPr>
        </p:nvSpPr>
        <p:spPr>
          <a:xfrm>
            <a:off x="457200" y="2133600"/>
            <a:ext cx="8248708" cy="4429151"/>
          </a:xfrm>
        </p:spPr>
        <p:txBody>
          <a:bodyPr>
            <a:normAutofit/>
          </a:bodyPr>
          <a:lstStyle/>
          <a:p>
            <a:r>
              <a:rPr lang="en-US" sz="3600" dirty="0" smtClean="0">
                <a:solidFill>
                  <a:schemeClr val="bg2"/>
                </a:solidFill>
              </a:rPr>
              <a:t>Central principles of MI</a:t>
            </a:r>
          </a:p>
          <a:p>
            <a:pPr lvl="1"/>
            <a:r>
              <a:rPr lang="en-US" sz="3200" dirty="0" smtClean="0">
                <a:solidFill>
                  <a:schemeClr val="bg2"/>
                </a:solidFill>
              </a:rPr>
              <a:t>Expressing empathy</a:t>
            </a:r>
          </a:p>
          <a:p>
            <a:pPr lvl="1"/>
            <a:r>
              <a:rPr lang="en-US" sz="3200" dirty="0" smtClean="0">
                <a:solidFill>
                  <a:schemeClr val="bg2"/>
                </a:solidFill>
              </a:rPr>
              <a:t>Developing the discrepancy</a:t>
            </a:r>
          </a:p>
          <a:p>
            <a:pPr lvl="1"/>
            <a:r>
              <a:rPr lang="en-US" sz="3200" dirty="0" smtClean="0">
                <a:solidFill>
                  <a:schemeClr val="bg2"/>
                </a:solidFill>
              </a:rPr>
              <a:t>Avoiding argumentation</a:t>
            </a:r>
          </a:p>
          <a:p>
            <a:pPr lvl="1"/>
            <a:r>
              <a:rPr lang="en-US" sz="3200" dirty="0" smtClean="0">
                <a:solidFill>
                  <a:schemeClr val="bg2"/>
                </a:solidFill>
              </a:rPr>
              <a:t>Rolling with resistance</a:t>
            </a:r>
          </a:p>
          <a:p>
            <a:pPr lvl="1"/>
            <a:r>
              <a:rPr lang="en-US" sz="3200" dirty="0" smtClean="0">
                <a:solidFill>
                  <a:schemeClr val="bg2"/>
                </a:solidFill>
              </a:rPr>
              <a:t>Identifying “sustain talk” and “change talk”</a:t>
            </a:r>
          </a:p>
          <a:p>
            <a:pPr lvl="1"/>
            <a:r>
              <a:rPr lang="en-US" sz="3200" dirty="0" smtClean="0">
                <a:solidFill>
                  <a:schemeClr val="bg2"/>
                </a:solidFill>
              </a:rPr>
              <a:t>Supporting self-efficacy</a:t>
            </a:r>
          </a:p>
          <a:p>
            <a:pPr lvl="1"/>
            <a:endParaRPr lang="en-US" sz="32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tx2">
                    <a:lumMod val="40000"/>
                    <a:lumOff val="60000"/>
                  </a:schemeClr>
                </a:solidFill>
                <a:effectLst/>
              </a:rPr>
              <a:t>Positive Interventions and</a:t>
            </a:r>
            <a:br>
              <a:rPr lang="en-US" sz="4800" dirty="0" smtClean="0">
                <a:solidFill>
                  <a:schemeClr val="tx2">
                    <a:lumMod val="40000"/>
                    <a:lumOff val="60000"/>
                  </a:schemeClr>
                </a:solidFill>
                <a:effectLst/>
              </a:rPr>
            </a:br>
            <a:r>
              <a:rPr lang="en-US" sz="4800" dirty="0" smtClean="0">
                <a:solidFill>
                  <a:schemeClr val="tx2">
                    <a:lumMod val="40000"/>
                    <a:lumOff val="60000"/>
                  </a:schemeClr>
                </a:solidFill>
                <a:effectLst/>
              </a:rPr>
              <a:t>Strength-Based Counseling</a:t>
            </a:r>
            <a:endParaRPr lang="en-US" sz="4800" dirty="0">
              <a:solidFill>
                <a:schemeClr val="tx2">
                  <a:lumMod val="40000"/>
                  <a:lumOff val="60000"/>
                </a:schemeClr>
              </a:solidFill>
              <a:effectLst/>
            </a:endParaRPr>
          </a:p>
        </p:txBody>
      </p:sp>
      <p:sp>
        <p:nvSpPr>
          <p:cNvPr id="3" name="Content Placeholder 2"/>
          <p:cNvSpPr>
            <a:spLocks noGrp="1"/>
          </p:cNvSpPr>
          <p:nvPr>
            <p:ph idx="1"/>
          </p:nvPr>
        </p:nvSpPr>
        <p:spPr>
          <a:xfrm>
            <a:off x="457200" y="2209800"/>
            <a:ext cx="8248708" cy="4429151"/>
          </a:xfrm>
        </p:spPr>
        <p:txBody>
          <a:bodyPr>
            <a:noAutofit/>
          </a:bodyPr>
          <a:lstStyle/>
          <a:p>
            <a:r>
              <a:rPr lang="en-US" sz="3600" dirty="0" smtClean="0">
                <a:solidFill>
                  <a:schemeClr val="bg2"/>
                </a:solidFill>
              </a:rPr>
              <a:t>Positive psychology</a:t>
            </a:r>
          </a:p>
          <a:p>
            <a:pPr lvl="1"/>
            <a:r>
              <a:rPr lang="en-US" sz="3200" dirty="0" smtClean="0">
                <a:solidFill>
                  <a:schemeClr val="bg2"/>
                </a:solidFill>
              </a:rPr>
              <a:t>Emerged in 1990s</a:t>
            </a:r>
          </a:p>
          <a:p>
            <a:pPr lvl="1"/>
            <a:r>
              <a:rPr lang="en-US" sz="3200" dirty="0" smtClean="0">
                <a:solidFill>
                  <a:schemeClr val="bg2"/>
                </a:solidFill>
              </a:rPr>
              <a:t>Martin Seligman</a:t>
            </a:r>
          </a:p>
          <a:p>
            <a:pPr lvl="1"/>
            <a:r>
              <a:rPr lang="en-US" sz="3200" dirty="0" smtClean="0">
                <a:solidFill>
                  <a:schemeClr val="bg2"/>
                </a:solidFill>
              </a:rPr>
              <a:t>Emphasizes human strengths</a:t>
            </a:r>
          </a:p>
          <a:p>
            <a:pPr lvl="1"/>
            <a:r>
              <a:rPr lang="en-US" sz="3200" dirty="0" smtClean="0">
                <a:solidFill>
                  <a:schemeClr val="bg2"/>
                </a:solidFill>
              </a:rPr>
              <a:t>Bolster strengths to prevent and treat psychological problems</a:t>
            </a:r>
          </a:p>
          <a:p>
            <a:pPr lvl="1"/>
            <a:r>
              <a:rPr lang="en-US" sz="3200" dirty="0" smtClean="0">
                <a:solidFill>
                  <a:schemeClr val="bg2"/>
                </a:solidFill>
              </a:rPr>
              <a:t>Therapies: positive interventions, strength-based counseling</a:t>
            </a:r>
            <a:endParaRPr lang="en-US" sz="32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tx2">
                    <a:lumMod val="40000"/>
                    <a:lumOff val="60000"/>
                  </a:schemeClr>
                </a:solidFill>
                <a:effectLst/>
              </a:rPr>
              <a:t>Other Contemporary Alternatives</a:t>
            </a:r>
            <a:endParaRPr lang="en-US" sz="5400" dirty="0">
              <a:solidFill>
                <a:schemeClr val="tx2">
                  <a:lumMod val="40000"/>
                  <a:lumOff val="60000"/>
                </a:schemeClr>
              </a:solidFill>
              <a:effectLst/>
            </a:endParaRPr>
          </a:p>
        </p:txBody>
      </p:sp>
      <p:sp>
        <p:nvSpPr>
          <p:cNvPr id="3" name="Content Placeholder 2"/>
          <p:cNvSpPr>
            <a:spLocks noGrp="1"/>
          </p:cNvSpPr>
          <p:nvPr>
            <p:ph idx="1"/>
          </p:nvPr>
        </p:nvSpPr>
        <p:spPr>
          <a:xfrm>
            <a:off x="533400" y="2133600"/>
            <a:ext cx="8248708" cy="4429151"/>
          </a:xfrm>
        </p:spPr>
        <p:txBody>
          <a:bodyPr>
            <a:normAutofit/>
          </a:bodyPr>
          <a:lstStyle/>
          <a:p>
            <a:r>
              <a:rPr lang="en-US" sz="3600" i="1" dirty="0" smtClean="0">
                <a:solidFill>
                  <a:schemeClr val="bg2"/>
                </a:solidFill>
              </a:rPr>
              <a:t>How Clients Make Therapy Work: The Process of Active Self-Healing</a:t>
            </a:r>
          </a:p>
          <a:p>
            <a:pPr lvl="1"/>
            <a:r>
              <a:rPr lang="en-US" sz="3200" dirty="0" smtClean="0">
                <a:solidFill>
                  <a:schemeClr val="bg2"/>
                </a:solidFill>
              </a:rPr>
              <a:t>Arthur </a:t>
            </a:r>
            <a:r>
              <a:rPr lang="en-US" sz="3200" dirty="0" err="1" smtClean="0">
                <a:solidFill>
                  <a:schemeClr val="bg2"/>
                </a:solidFill>
              </a:rPr>
              <a:t>Bohart</a:t>
            </a:r>
            <a:r>
              <a:rPr lang="en-US" sz="3200" dirty="0" smtClean="0">
                <a:solidFill>
                  <a:schemeClr val="bg2"/>
                </a:solidFill>
              </a:rPr>
              <a:t> and Karen Tallman</a:t>
            </a:r>
          </a:p>
          <a:p>
            <a:r>
              <a:rPr lang="en-US" sz="3600" dirty="0" smtClean="0">
                <a:solidFill>
                  <a:schemeClr val="bg2"/>
                </a:solidFill>
              </a:rPr>
              <a:t>Therapist’s role is a collaborator</a:t>
            </a:r>
          </a:p>
          <a:p>
            <a:r>
              <a:rPr lang="en-US" sz="3600" dirty="0" smtClean="0">
                <a:solidFill>
                  <a:schemeClr val="bg2"/>
                </a:solidFill>
              </a:rPr>
              <a:t>Goes against symptom-focused, </a:t>
            </a:r>
            <a:r>
              <a:rPr lang="en-US" sz="3600" dirty="0" err="1" smtClean="0">
                <a:solidFill>
                  <a:schemeClr val="bg2"/>
                </a:solidFill>
              </a:rPr>
              <a:t>manualized</a:t>
            </a:r>
            <a:r>
              <a:rPr lang="en-US" sz="3600" dirty="0" smtClean="0">
                <a:solidFill>
                  <a:schemeClr val="bg2"/>
                </a:solidFill>
              </a:rPr>
              <a:t> approaches to therapy</a:t>
            </a:r>
            <a:endParaRPr lang="en-US" sz="36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0"/>
            <a:ext cx="9144000" cy="1447800"/>
          </a:xfrm>
        </p:spPr>
        <p:txBody>
          <a:bodyPr>
            <a:noAutofit/>
          </a:bodyPr>
          <a:lstStyle/>
          <a:p>
            <a:r>
              <a:rPr lang="en-US" sz="4800" dirty="0" smtClean="0">
                <a:solidFill>
                  <a:schemeClr val="tx2">
                    <a:lumMod val="40000"/>
                    <a:lumOff val="60000"/>
                  </a:schemeClr>
                </a:solidFill>
                <a:effectLst/>
              </a:rPr>
              <a:t>How Well Does Humanism Work?</a:t>
            </a:r>
            <a:endParaRPr lang="en-US" sz="4800" dirty="0">
              <a:solidFill>
                <a:schemeClr val="tx2">
                  <a:lumMod val="40000"/>
                  <a:lumOff val="60000"/>
                </a:schemeClr>
              </a:solidFill>
              <a:effectLst/>
            </a:endParaRPr>
          </a:p>
        </p:txBody>
      </p:sp>
      <p:sp>
        <p:nvSpPr>
          <p:cNvPr id="344067" name="Rectangle 3"/>
          <p:cNvSpPr>
            <a:spLocks noGrp="1" noChangeArrowheads="1"/>
          </p:cNvSpPr>
          <p:nvPr>
            <p:ph idx="1"/>
          </p:nvPr>
        </p:nvSpPr>
        <p:spPr>
          <a:xfrm>
            <a:off x="466696" y="1600200"/>
            <a:ext cx="8248708" cy="4686321"/>
          </a:xfrm>
        </p:spPr>
        <p:txBody>
          <a:bodyPr>
            <a:noAutofit/>
          </a:bodyPr>
          <a:lstStyle/>
          <a:p>
            <a:r>
              <a:rPr lang="en-US" sz="2800" dirty="0">
                <a:solidFill>
                  <a:schemeClr val="bg2"/>
                </a:solidFill>
              </a:rPr>
              <a:t>Carl Rogers was a pioneer of psychotherapy outcome research, despite inherent problems in defining and measuring humanistic concepts</a:t>
            </a:r>
          </a:p>
          <a:p>
            <a:r>
              <a:rPr lang="en-US" sz="2800" dirty="0">
                <a:solidFill>
                  <a:schemeClr val="bg2"/>
                </a:solidFill>
              </a:rPr>
              <a:t>However, in more recent years humanistic outcome research has decreased</a:t>
            </a:r>
          </a:p>
          <a:p>
            <a:r>
              <a:rPr lang="en-US" sz="2800" dirty="0">
                <a:solidFill>
                  <a:schemeClr val="bg2"/>
                </a:solidFill>
              </a:rPr>
              <a:t>Recent meta-analyses suggest it is beneficial, at about the same rate as most other major </a:t>
            </a:r>
            <a:r>
              <a:rPr lang="en-US" sz="2800" dirty="0" smtClean="0">
                <a:solidFill>
                  <a:schemeClr val="bg2"/>
                </a:solidFill>
              </a:rPr>
              <a:t>therapies</a:t>
            </a:r>
          </a:p>
          <a:p>
            <a:r>
              <a:rPr lang="en-US" sz="2800" dirty="0" smtClean="0">
                <a:solidFill>
                  <a:schemeClr val="bg2"/>
                </a:solidFill>
              </a:rPr>
              <a:t>Extent to which empathy, positive regard, and genuineness are present correlates significantly with success of therapeutic relationship and ultimately the therapy</a:t>
            </a:r>
          </a:p>
          <a:p>
            <a:endParaRPr lang="en-US" sz="28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normAutofit/>
          </a:bodyPr>
          <a:lstStyle/>
          <a:p>
            <a:r>
              <a:rPr lang="en-US" sz="6000" dirty="0" smtClean="0">
                <a:solidFill>
                  <a:schemeClr val="tx2">
                    <a:lumMod val="40000"/>
                    <a:lumOff val="60000"/>
                  </a:schemeClr>
                </a:solidFill>
                <a:effectLst/>
              </a:rPr>
              <a:t>Humanism</a:t>
            </a:r>
            <a:endParaRPr lang="en-US" sz="6000" dirty="0">
              <a:solidFill>
                <a:schemeClr val="tx2">
                  <a:lumMod val="40000"/>
                  <a:lumOff val="60000"/>
                </a:schemeClr>
              </a:solidFill>
              <a:effectLst/>
            </a:endParaRPr>
          </a:p>
        </p:txBody>
      </p:sp>
      <p:sp>
        <p:nvSpPr>
          <p:cNvPr id="335875" name="Rectangle 3"/>
          <p:cNvSpPr>
            <a:spLocks noGrp="1" noChangeArrowheads="1"/>
          </p:cNvSpPr>
          <p:nvPr>
            <p:ph idx="1"/>
          </p:nvPr>
        </p:nvSpPr>
        <p:spPr/>
        <p:txBody>
          <a:bodyPr>
            <a:normAutofit/>
          </a:bodyPr>
          <a:lstStyle/>
          <a:p>
            <a:pPr>
              <a:lnSpc>
                <a:spcPct val="90000"/>
              </a:lnSpc>
            </a:pPr>
            <a:r>
              <a:rPr lang="en-US" dirty="0">
                <a:solidFill>
                  <a:schemeClr val="bg2"/>
                </a:solidFill>
              </a:rPr>
              <a:t>Carl Rogers was a leading figure</a:t>
            </a:r>
          </a:p>
          <a:p>
            <a:pPr lvl="1">
              <a:lnSpc>
                <a:spcPct val="90000"/>
              </a:lnSpc>
            </a:pPr>
            <a:r>
              <a:rPr lang="en-US" dirty="0">
                <a:solidFill>
                  <a:schemeClr val="bg2"/>
                </a:solidFill>
              </a:rPr>
              <a:t>Abraham Maslow was another</a:t>
            </a:r>
          </a:p>
          <a:p>
            <a:pPr>
              <a:lnSpc>
                <a:spcPct val="90000"/>
              </a:lnSpc>
            </a:pPr>
            <a:r>
              <a:rPr lang="en-US" dirty="0">
                <a:solidFill>
                  <a:schemeClr val="bg2"/>
                </a:solidFill>
              </a:rPr>
              <a:t>Humanism was a reaction against Freud’s approach</a:t>
            </a:r>
          </a:p>
          <a:p>
            <a:pPr>
              <a:lnSpc>
                <a:spcPct val="90000"/>
              </a:lnSpc>
            </a:pPr>
            <a:r>
              <a:rPr lang="en-US" dirty="0">
                <a:solidFill>
                  <a:schemeClr val="bg2"/>
                </a:solidFill>
              </a:rPr>
              <a:t>Assumed that human nature wasn’t so bad (e.g., id-driven)</a:t>
            </a:r>
          </a:p>
          <a:p>
            <a:pPr>
              <a:lnSpc>
                <a:spcPct val="90000"/>
              </a:lnSpc>
            </a:pPr>
            <a:r>
              <a:rPr lang="en-US" dirty="0">
                <a:solidFill>
                  <a:schemeClr val="bg2"/>
                </a:solidFill>
              </a:rPr>
              <a:t>Overlapping terms for humanism include “nondirective,” “client-centered,” and “person-centered”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Humanistic Concepts: Clinical Implications</a:t>
            </a:r>
          </a:p>
        </p:txBody>
      </p:sp>
      <p:sp>
        <p:nvSpPr>
          <p:cNvPr id="336899" name="Rectangle 3"/>
          <p:cNvSpPr>
            <a:spLocks noGrp="1" noChangeArrowheads="1"/>
          </p:cNvSpPr>
          <p:nvPr>
            <p:ph idx="1"/>
          </p:nvPr>
        </p:nvSpPr>
        <p:spPr>
          <a:xfrm>
            <a:off x="457200" y="2133600"/>
            <a:ext cx="8248708" cy="4429151"/>
          </a:xfrm>
        </p:spPr>
        <p:txBody>
          <a:bodyPr/>
          <a:lstStyle/>
          <a:p>
            <a:pPr>
              <a:lnSpc>
                <a:spcPct val="90000"/>
              </a:lnSpc>
            </a:pPr>
            <a:r>
              <a:rPr lang="en-US" dirty="0">
                <a:solidFill>
                  <a:schemeClr val="bg2"/>
                </a:solidFill>
              </a:rPr>
              <a:t>People have an inborn tendency toward self-actualization</a:t>
            </a:r>
          </a:p>
          <a:p>
            <a:pPr>
              <a:lnSpc>
                <a:spcPct val="90000"/>
              </a:lnSpc>
            </a:pPr>
            <a:r>
              <a:rPr lang="en-US" dirty="0">
                <a:solidFill>
                  <a:schemeClr val="bg2"/>
                </a:solidFill>
              </a:rPr>
              <a:t>People also have a need for positive regard—warmth, acceptance, “prizing”</a:t>
            </a:r>
          </a:p>
          <a:p>
            <a:pPr>
              <a:lnSpc>
                <a:spcPct val="90000"/>
              </a:lnSpc>
            </a:pPr>
            <a:r>
              <a:rPr lang="en-US" dirty="0">
                <a:solidFill>
                  <a:schemeClr val="bg2"/>
                </a:solidFill>
              </a:rPr>
              <a:t>Sometimes, people are forced to sacrifice self-actualization in order to obtain positive regard from important others (e.g., parents)</a:t>
            </a:r>
          </a:p>
          <a:p>
            <a:pPr lvl="1">
              <a:lnSpc>
                <a:spcPct val="90000"/>
              </a:lnSpc>
              <a:buFontTx/>
              <a:buNone/>
            </a:pP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Goal of Humanistic Psychotherapy</a:t>
            </a:r>
          </a:p>
        </p:txBody>
      </p:sp>
      <p:sp>
        <p:nvSpPr>
          <p:cNvPr id="337923" name="Rectangle 3"/>
          <p:cNvSpPr>
            <a:spLocks noGrp="1" noChangeArrowheads="1"/>
          </p:cNvSpPr>
          <p:nvPr>
            <p:ph idx="1"/>
          </p:nvPr>
        </p:nvSpPr>
        <p:spPr>
          <a:xfrm>
            <a:off x="533400" y="2133600"/>
            <a:ext cx="8248708" cy="4429151"/>
          </a:xfrm>
        </p:spPr>
        <p:txBody>
          <a:bodyPr>
            <a:normAutofit/>
          </a:bodyPr>
          <a:lstStyle/>
          <a:p>
            <a:r>
              <a:rPr lang="en-US" dirty="0">
                <a:solidFill>
                  <a:schemeClr val="bg2"/>
                </a:solidFill>
              </a:rPr>
              <a:t>Primary goal of humanistic psychotherapy is to foster self-actualization </a:t>
            </a:r>
          </a:p>
          <a:p>
            <a:r>
              <a:rPr lang="en-US" dirty="0">
                <a:solidFill>
                  <a:schemeClr val="bg2"/>
                </a:solidFill>
              </a:rPr>
              <a:t>Problems stem from stifled self-actualization or growth</a:t>
            </a:r>
          </a:p>
          <a:p>
            <a:r>
              <a:rPr lang="en-US" dirty="0">
                <a:solidFill>
                  <a:schemeClr val="bg2"/>
                </a:solidFill>
              </a:rPr>
              <a:t>Therapist’s task is to create a climate in which the client can resume their natural growth toward psychological wellness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Goal of Humanistic Therapy </a:t>
            </a:r>
            <a:r>
              <a:rPr lang="en-US" sz="4000" dirty="0">
                <a:solidFill>
                  <a:schemeClr val="tx2">
                    <a:lumMod val="40000"/>
                    <a:lumOff val="60000"/>
                  </a:schemeClr>
                </a:solidFill>
                <a:effectLst/>
              </a:rPr>
              <a:t>(cont.)</a:t>
            </a:r>
            <a:endParaRPr lang="en-US" sz="5400" dirty="0">
              <a:solidFill>
                <a:schemeClr val="tx2">
                  <a:lumMod val="40000"/>
                  <a:lumOff val="60000"/>
                </a:schemeClr>
              </a:solidFill>
              <a:effectLst/>
            </a:endParaRPr>
          </a:p>
        </p:txBody>
      </p:sp>
      <p:sp>
        <p:nvSpPr>
          <p:cNvPr id="345091" name="Rectangle 3"/>
          <p:cNvSpPr>
            <a:spLocks noGrp="1" noChangeArrowheads="1"/>
          </p:cNvSpPr>
          <p:nvPr>
            <p:ph idx="1"/>
          </p:nvPr>
        </p:nvSpPr>
        <p:spPr>
          <a:xfrm>
            <a:off x="457200" y="2133600"/>
            <a:ext cx="8248708" cy="4429151"/>
          </a:xfrm>
        </p:spPr>
        <p:txBody>
          <a:bodyPr>
            <a:noAutofit/>
          </a:bodyPr>
          <a:lstStyle/>
          <a:p>
            <a:pPr>
              <a:lnSpc>
                <a:spcPct val="90000"/>
              </a:lnSpc>
            </a:pPr>
            <a:r>
              <a:rPr lang="en-US" sz="3600" dirty="0">
                <a:solidFill>
                  <a:schemeClr val="bg2"/>
                </a:solidFill>
              </a:rPr>
              <a:t>In humanistic therapy, there are no conditions of worth on the client</a:t>
            </a:r>
          </a:p>
          <a:p>
            <a:pPr lvl="1">
              <a:lnSpc>
                <a:spcPct val="90000"/>
              </a:lnSpc>
            </a:pPr>
            <a:r>
              <a:rPr lang="en-US" sz="3200" dirty="0">
                <a:solidFill>
                  <a:schemeClr val="bg2"/>
                </a:solidFill>
              </a:rPr>
              <a:t>Clients’ real selves can match their ideal selves</a:t>
            </a:r>
          </a:p>
          <a:p>
            <a:pPr lvl="1">
              <a:lnSpc>
                <a:spcPct val="90000"/>
              </a:lnSpc>
            </a:pPr>
            <a:r>
              <a:rPr lang="en-US" sz="3200" dirty="0">
                <a:solidFill>
                  <a:schemeClr val="bg2"/>
                </a:solidFill>
              </a:rPr>
              <a:t>This match is known as </a:t>
            </a:r>
            <a:r>
              <a:rPr lang="en-US" sz="3200" u="sng" dirty="0">
                <a:solidFill>
                  <a:schemeClr val="bg2"/>
                </a:solidFill>
              </a:rPr>
              <a:t>congruence</a:t>
            </a:r>
            <a:r>
              <a:rPr lang="en-US" sz="3200" dirty="0">
                <a:solidFill>
                  <a:schemeClr val="bg2"/>
                </a:solidFill>
              </a:rPr>
              <a:t>, and is the root of psychological wellness</a:t>
            </a:r>
          </a:p>
          <a:p>
            <a:pPr lvl="1">
              <a:lnSpc>
                <a:spcPct val="90000"/>
              </a:lnSpc>
            </a:pPr>
            <a:r>
              <a:rPr lang="en-US" sz="3200" dirty="0">
                <a:solidFill>
                  <a:schemeClr val="bg2"/>
                </a:solidFill>
              </a:rPr>
              <a:t>Mismatch between real and ideal selves is known as </a:t>
            </a:r>
            <a:r>
              <a:rPr lang="en-US" sz="3200" u="sng" dirty="0">
                <a:solidFill>
                  <a:schemeClr val="bg2"/>
                </a:solidFill>
              </a:rPr>
              <a:t>incongruence</a:t>
            </a:r>
            <a:r>
              <a:rPr lang="en-US" sz="3200" dirty="0">
                <a:solidFill>
                  <a:schemeClr val="bg2"/>
                </a:solidFill>
              </a:rPr>
              <a:t>, and is the root of psychopathology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Three Essential Therapeutic Conditions</a:t>
            </a:r>
          </a:p>
        </p:txBody>
      </p:sp>
      <p:sp>
        <p:nvSpPr>
          <p:cNvPr id="338947" name="Rectangle 3"/>
          <p:cNvSpPr>
            <a:spLocks noGrp="1" noChangeArrowheads="1"/>
          </p:cNvSpPr>
          <p:nvPr>
            <p:ph idx="1"/>
          </p:nvPr>
        </p:nvSpPr>
        <p:spPr>
          <a:xfrm>
            <a:off x="457200" y="2133600"/>
            <a:ext cx="8248708" cy="4429151"/>
          </a:xfrm>
        </p:spPr>
        <p:txBody>
          <a:bodyPr>
            <a:noAutofit/>
          </a:bodyPr>
          <a:lstStyle/>
          <a:p>
            <a:pPr>
              <a:lnSpc>
                <a:spcPct val="90000"/>
              </a:lnSpc>
            </a:pPr>
            <a:r>
              <a:rPr lang="en-US" dirty="0">
                <a:solidFill>
                  <a:schemeClr val="bg2"/>
                </a:solidFill>
              </a:rPr>
              <a:t>Empathy</a:t>
            </a:r>
          </a:p>
          <a:p>
            <a:pPr lvl="1">
              <a:lnSpc>
                <a:spcPct val="90000"/>
              </a:lnSpc>
            </a:pPr>
            <a:r>
              <a:rPr lang="en-US" dirty="0" smtClean="0">
                <a:solidFill>
                  <a:schemeClr val="bg2"/>
                </a:solidFill>
              </a:rPr>
              <a:t>The </a:t>
            </a:r>
            <a:r>
              <a:rPr lang="en-US" dirty="0">
                <a:solidFill>
                  <a:schemeClr val="bg2"/>
                </a:solidFill>
              </a:rPr>
              <a:t>therapist is able to sense the client’s emotions just as the client would</a:t>
            </a:r>
          </a:p>
          <a:p>
            <a:pPr lvl="1">
              <a:lnSpc>
                <a:spcPct val="90000"/>
              </a:lnSpc>
            </a:pPr>
            <a:r>
              <a:rPr lang="en-US" dirty="0" smtClean="0">
                <a:solidFill>
                  <a:schemeClr val="bg2"/>
                </a:solidFill>
              </a:rPr>
              <a:t>A </a:t>
            </a:r>
            <a:r>
              <a:rPr lang="en-US" dirty="0">
                <a:solidFill>
                  <a:schemeClr val="bg2"/>
                </a:solidFill>
              </a:rPr>
              <a:t>deep, nonjudgmental, compassionate understanding of the client’s </a:t>
            </a:r>
            <a:r>
              <a:rPr lang="en-US" dirty="0" smtClean="0">
                <a:solidFill>
                  <a:schemeClr val="bg2"/>
                </a:solidFill>
              </a:rPr>
              <a:t>experiences </a:t>
            </a:r>
            <a:endParaRPr lang="en-US" dirty="0">
              <a:solidFill>
                <a:schemeClr val="bg2"/>
              </a:solidFill>
            </a:endParaRPr>
          </a:p>
          <a:p>
            <a:pPr>
              <a:lnSpc>
                <a:spcPct val="90000"/>
              </a:lnSpc>
            </a:pPr>
            <a:r>
              <a:rPr lang="en-US" dirty="0">
                <a:solidFill>
                  <a:schemeClr val="bg2"/>
                </a:solidFill>
              </a:rPr>
              <a:t>Unconditional Positive Regard</a:t>
            </a:r>
          </a:p>
          <a:p>
            <a:pPr lvl="1">
              <a:lnSpc>
                <a:spcPct val="90000"/>
              </a:lnSpc>
            </a:pPr>
            <a:r>
              <a:rPr lang="en-US" dirty="0">
                <a:solidFill>
                  <a:schemeClr val="bg2"/>
                </a:solidFill>
              </a:rPr>
              <a:t>Accepting or “prizing” the client “no matter what” and without judgment</a:t>
            </a:r>
          </a:p>
          <a:p>
            <a:pPr>
              <a:lnSpc>
                <a:spcPct val="90000"/>
              </a:lnSpc>
            </a:pPr>
            <a:r>
              <a:rPr lang="en-US" dirty="0">
                <a:solidFill>
                  <a:schemeClr val="bg2"/>
                </a:solidFill>
              </a:rPr>
              <a:t>Genuineness</a:t>
            </a:r>
          </a:p>
          <a:p>
            <a:pPr lvl="1">
              <a:lnSpc>
                <a:spcPct val="90000"/>
              </a:lnSpc>
            </a:pPr>
            <a:r>
              <a:rPr lang="en-US" dirty="0">
                <a:solidFill>
                  <a:schemeClr val="bg2"/>
                </a:solidFill>
              </a:rPr>
              <a:t>Honesty toward client, rather than playing a role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Necessary and Sufficient?</a:t>
            </a:r>
          </a:p>
        </p:txBody>
      </p:sp>
      <p:sp>
        <p:nvSpPr>
          <p:cNvPr id="339971" name="Rectangle 3"/>
          <p:cNvSpPr>
            <a:spLocks noGrp="1" noChangeArrowheads="1"/>
          </p:cNvSpPr>
          <p:nvPr>
            <p:ph idx="1"/>
          </p:nvPr>
        </p:nvSpPr>
        <p:spPr/>
        <p:txBody>
          <a:bodyPr>
            <a:normAutofit/>
          </a:bodyPr>
          <a:lstStyle/>
          <a:p>
            <a:r>
              <a:rPr lang="en-US" dirty="0">
                <a:solidFill>
                  <a:schemeClr val="bg2"/>
                </a:solidFill>
              </a:rPr>
              <a:t>Rogers boldly argued that empathy, unconditional positive regard, and genuineness were necessary and sufficient for successful therapy with any client </a:t>
            </a:r>
          </a:p>
          <a:p>
            <a:pPr lvl="1"/>
            <a:r>
              <a:rPr lang="en-US" dirty="0">
                <a:solidFill>
                  <a:schemeClr val="bg2"/>
                </a:solidFill>
              </a:rPr>
              <a:t>No other techniques needed for anyone</a:t>
            </a:r>
          </a:p>
          <a:p>
            <a:r>
              <a:rPr lang="en-US" dirty="0">
                <a:solidFill>
                  <a:schemeClr val="bg2"/>
                </a:solidFill>
              </a:rPr>
              <a:t>A controversial claim</a:t>
            </a:r>
          </a:p>
          <a:p>
            <a:r>
              <a:rPr lang="en-US" dirty="0">
                <a:solidFill>
                  <a:schemeClr val="bg2"/>
                </a:solidFill>
              </a:rPr>
              <a:t>Research is inconsistent; generally supports necessary, but not sufficient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Therapist Attitudes, Not Behaviors</a:t>
            </a:r>
          </a:p>
        </p:txBody>
      </p:sp>
      <p:sp>
        <p:nvSpPr>
          <p:cNvPr id="340995" name="Rectangle 3"/>
          <p:cNvSpPr>
            <a:spLocks noGrp="1" noChangeArrowheads="1"/>
          </p:cNvSpPr>
          <p:nvPr>
            <p:ph idx="1"/>
          </p:nvPr>
        </p:nvSpPr>
        <p:spPr>
          <a:xfrm>
            <a:off x="457200" y="2133600"/>
            <a:ext cx="8248708" cy="4429151"/>
          </a:xfrm>
        </p:spPr>
        <p:txBody>
          <a:bodyPr/>
          <a:lstStyle/>
          <a:p>
            <a:r>
              <a:rPr lang="en-US" dirty="0">
                <a:solidFill>
                  <a:schemeClr val="bg2"/>
                </a:solidFill>
              </a:rPr>
              <a:t>Rogers emphasized that empathy, unconditional positive regard, and genuineness are attitudes, not specific behaviors</a:t>
            </a:r>
          </a:p>
          <a:p>
            <a:r>
              <a:rPr lang="en-US" dirty="0">
                <a:solidFill>
                  <a:schemeClr val="bg2"/>
                </a:solidFill>
              </a:rPr>
              <a:t>Therapy should not be mechanical or formulaic</a:t>
            </a:r>
          </a:p>
          <a:p>
            <a:pPr lvl="1"/>
            <a:r>
              <a:rPr lang="en-US" dirty="0">
                <a:solidFill>
                  <a:schemeClr val="bg2"/>
                </a:solidFill>
              </a:rPr>
              <a:t>Attitudes, not specific techniques or skills, should be emphasized</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Reflection: An Important Therapist Response</a:t>
            </a:r>
          </a:p>
        </p:txBody>
      </p:sp>
      <p:sp>
        <p:nvSpPr>
          <p:cNvPr id="342019" name="Rectangle 3"/>
          <p:cNvSpPr>
            <a:spLocks noGrp="1" noChangeArrowheads="1"/>
          </p:cNvSpPr>
          <p:nvPr>
            <p:ph idx="1"/>
          </p:nvPr>
        </p:nvSpPr>
        <p:spPr>
          <a:xfrm>
            <a:off x="457200" y="2209800"/>
            <a:ext cx="8248708" cy="4429151"/>
          </a:xfrm>
        </p:spPr>
        <p:txBody>
          <a:bodyPr>
            <a:normAutofit/>
          </a:bodyPr>
          <a:lstStyle/>
          <a:p>
            <a:pPr>
              <a:lnSpc>
                <a:spcPct val="80000"/>
              </a:lnSpc>
            </a:pPr>
            <a:r>
              <a:rPr lang="en-US" dirty="0">
                <a:solidFill>
                  <a:schemeClr val="bg2"/>
                </a:solidFill>
              </a:rPr>
              <a:t>Reflection of feeling is one therapist response that humanists do emphasize</a:t>
            </a:r>
          </a:p>
          <a:p>
            <a:pPr>
              <a:lnSpc>
                <a:spcPct val="80000"/>
              </a:lnSpc>
            </a:pPr>
            <a:r>
              <a:rPr lang="en-US" dirty="0">
                <a:solidFill>
                  <a:schemeClr val="bg2"/>
                </a:solidFill>
              </a:rPr>
              <a:t>Reflection takes place when a therapist responds to a client by rephrasing or restating the client’s statements in a way that highlights the client’s feelings or emotions  </a:t>
            </a:r>
          </a:p>
          <a:p>
            <a:pPr>
              <a:lnSpc>
                <a:spcPct val="80000"/>
              </a:lnSpc>
            </a:pPr>
            <a:r>
              <a:rPr lang="en-US" dirty="0">
                <a:solidFill>
                  <a:schemeClr val="bg2"/>
                </a:solidFill>
              </a:rPr>
              <a:t>Communicates all three key ingredients</a:t>
            </a:r>
          </a:p>
          <a:p>
            <a:pPr>
              <a:lnSpc>
                <a:spcPct val="80000"/>
              </a:lnSpc>
            </a:pPr>
            <a:r>
              <a:rPr lang="en-US" dirty="0">
                <a:solidFill>
                  <a:schemeClr val="bg2"/>
                </a:solidFill>
              </a:rPr>
              <a:t>Should be done with humility and not mechanically</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w Cen MT"/>
        <a:ea typeface=""/>
        <a:cs typeface=""/>
      </a:majorFont>
      <a:minorFont>
        <a:latin typeface="Calibri"/>
        <a:ea typeface=""/>
        <a:cs typeface=""/>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17809</TotalTime>
  <Words>1343</Words>
  <Application>Microsoft Office PowerPoint</Application>
  <PresentationFormat>On-screen Show (4:3)</PresentationFormat>
  <Paragraphs>119</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Brooklet</vt:lpstr>
      <vt:lpstr>Chapter 13</vt:lpstr>
      <vt:lpstr>Humanism</vt:lpstr>
      <vt:lpstr>Humanistic Concepts: Clinical Implications</vt:lpstr>
      <vt:lpstr>Goal of Humanistic Psychotherapy</vt:lpstr>
      <vt:lpstr>Goal of Humanistic Therapy (cont.)</vt:lpstr>
      <vt:lpstr>Three Essential Therapeutic Conditions</vt:lpstr>
      <vt:lpstr>Necessary and Sufficient?</vt:lpstr>
      <vt:lpstr>Therapist Attitudes, Not Behaviors</vt:lpstr>
      <vt:lpstr>Reflection: An Important Therapist Response</vt:lpstr>
      <vt:lpstr>Alternatives to Humanism</vt:lpstr>
      <vt:lpstr>Motivational Interviewing</vt:lpstr>
      <vt:lpstr>Motivational Interviewing (cont.)</vt:lpstr>
      <vt:lpstr>Positive Interventions and Strength-Based Counseling</vt:lpstr>
      <vt:lpstr>Other Contemporary Alternatives</vt:lpstr>
      <vt:lpstr>How Well Does Humanism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Psychology: Science, Practice, and Culture</dc:title>
  <dc:creator>Pomerantz</dc:creator>
  <cp:lastModifiedBy>Owner</cp:lastModifiedBy>
  <cp:revision>51</cp:revision>
  <dcterms:created xsi:type="dcterms:W3CDTF">2007-08-16T15:36:53Z</dcterms:created>
  <dcterms:modified xsi:type="dcterms:W3CDTF">2016-03-31T20:01:22Z</dcterms:modified>
</cp:coreProperties>
</file>