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6" r:id="rId6"/>
    <p:sldId id="267" r:id="rId7"/>
    <p:sldId id="268" r:id="rId8"/>
    <p:sldId id="262" r:id="rId9"/>
    <p:sldId id="263" r:id="rId10"/>
    <p:sldId id="264" r:id="rId11"/>
    <p:sldId id="265" r:id="rId12"/>
    <p:sldId id="273" r:id="rId13"/>
    <p:sldId id="274" r:id="rId14"/>
    <p:sldId id="275" r:id="rId15"/>
    <p:sldId id="276" r:id="rId16"/>
    <p:sldId id="277" r:id="rId17"/>
    <p:sldId id="278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C6826-3BF2-46E3-ABE2-95B620CBCA86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A3BB-59DF-4EB1-B46D-8CB4CA4B0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C6826-3BF2-46E3-ABE2-95B620CBCA86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A3BB-59DF-4EB1-B46D-8CB4CA4B0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C6826-3BF2-46E3-ABE2-95B620CBCA86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A3BB-59DF-4EB1-B46D-8CB4CA4B0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C6826-3BF2-46E3-ABE2-95B620CBCA86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A3BB-59DF-4EB1-B46D-8CB4CA4B0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C6826-3BF2-46E3-ABE2-95B620CBCA86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A3BB-59DF-4EB1-B46D-8CB4CA4B0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C6826-3BF2-46E3-ABE2-95B620CBCA86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A3BB-59DF-4EB1-B46D-8CB4CA4B0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C6826-3BF2-46E3-ABE2-95B620CBCA86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A3BB-59DF-4EB1-B46D-8CB4CA4B0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C6826-3BF2-46E3-ABE2-95B620CBCA86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A3BB-59DF-4EB1-B46D-8CB4CA4B0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C6826-3BF2-46E3-ABE2-95B620CBCA86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A3BB-59DF-4EB1-B46D-8CB4CA4B0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C6826-3BF2-46E3-ABE2-95B620CBCA86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A3BB-59DF-4EB1-B46D-8CB4CA4B0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C6826-3BF2-46E3-ABE2-95B620CBCA86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A3BB-59DF-4EB1-B46D-8CB4CA4B0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C6826-3BF2-46E3-ABE2-95B620CBCA86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8A3BB-59DF-4EB1-B46D-8CB4CA4B0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ce.washington.edu/~liquefaction/selectpiclique/nigata64/sandboils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data.scec.org/chrono_index/landersq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://www.scec.org/news/00news/images/intensity.gi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youtube.com/watch?v=iybGazO4X7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youtube.com/watch?v=YpPHsbT_x_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channel.nationalgeographic.com/episode/witness-disaster-in-japan-6666/Overvie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E4eDu7gXI4" TargetMode="External"/><Relationship Id="rId2" Type="http://schemas.openxmlformats.org/officeDocument/2006/relationships/hyperlink" Target="http://earthquake.usgs.gov/regional/nca/1906/simulation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3hJK1BoRak" TargetMode="External"/><Relationship Id="rId2" Type="http://schemas.openxmlformats.org/officeDocument/2006/relationships/hyperlink" Target="http://www.youtube.com/watch?v=Wi-ka8fhrhQ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solidFill>
            <a:srgbClr val="66FFFF"/>
          </a:solidFill>
        </p:spPr>
        <p:txBody>
          <a:bodyPr/>
          <a:lstStyle/>
          <a:p>
            <a:pPr eaLnBrk="1" hangingPunct="1"/>
            <a:r>
              <a:rPr lang="en-US" smtClean="0"/>
              <a:t>Earthquake Hazards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Liquefaction, Japan 1964</a:t>
            </a:r>
          </a:p>
        </p:txBody>
      </p:sp>
      <p:pic>
        <p:nvPicPr>
          <p:cNvPr id="14339" name="Picture 3" descr="tiltedbuil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52600"/>
            <a:ext cx="701992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85800" y="5791200"/>
            <a:ext cx="2209800" cy="5191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Landslide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47800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4000" smtClean="0"/>
              <a:t>Massive Landslide, Turnagain Heights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andboils, niigata 196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752600"/>
            <a:ext cx="3175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akeqro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447800"/>
            <a:ext cx="4057650" cy="54102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99FF33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Sand volcanoes occur in association with liquefaction: &gt;M7 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09600" y="6019800"/>
            <a:ext cx="1828800" cy="396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Alaska, 2002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38800" y="6316663"/>
            <a:ext cx="1600200" cy="396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Japan,1964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>
            <a:normAutofit fontScale="90000"/>
          </a:bodyPr>
          <a:lstStyle/>
          <a:p>
            <a:r>
              <a:rPr lang="en-US" smtClean="0"/>
              <a:t>Sand volcano, Loma Prieta earthquake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09800"/>
            <a:ext cx="47625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04800" y="4876800"/>
            <a:ext cx="8458200" cy="1752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Geologists infer a large earthquake occurred due to the presence of the sand volcano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The timing is determined using carbon 14 dating methods</a:t>
            </a:r>
          </a:p>
        </p:txBody>
      </p:sp>
      <p:pic>
        <p:nvPicPr>
          <p:cNvPr id="19459" name="Picture 3" descr="probabilitytren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143000"/>
            <a:ext cx="5105400" cy="34051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04800" y="152400"/>
            <a:ext cx="3962400" cy="1295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Sand Volcanoes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66FFFF"/>
          </a:solidFill>
        </p:spPr>
        <p:txBody>
          <a:bodyPr/>
          <a:lstStyle/>
          <a:p>
            <a:pPr eaLnBrk="1" hangingPunct="1"/>
            <a:r>
              <a:rPr lang="en-US" dirty="0" smtClean="0">
                <a:hlinkClick r:id="rId2"/>
              </a:rPr>
              <a:t>Ground</a:t>
            </a:r>
            <a:r>
              <a:rPr lang="en-US" dirty="0" smtClean="0"/>
              <a:t> </a:t>
            </a:r>
            <a:r>
              <a:rPr lang="en-US" dirty="0" smtClean="0"/>
              <a:t>Rupture </a:t>
            </a:r>
            <a:endParaRPr lang="en-US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1371600"/>
          </a:xfrm>
        </p:spPr>
        <p:txBody>
          <a:bodyPr/>
          <a:lstStyle/>
          <a:p>
            <a:pPr eaLnBrk="1" hangingPunct="1"/>
            <a:r>
              <a:rPr lang="en-US" smtClean="0"/>
              <a:t>Landers, 1992- Mw 7.3</a:t>
            </a:r>
          </a:p>
          <a:p>
            <a:pPr eaLnBrk="1" hangingPunct="1"/>
            <a:r>
              <a:rPr lang="en-US" smtClean="0"/>
              <a:t>Hecter Mine, 1999- Mw 7.1</a:t>
            </a:r>
          </a:p>
        </p:txBody>
      </p:sp>
      <p:pic>
        <p:nvPicPr>
          <p:cNvPr id="20484" name="Picture 4" descr="Damage 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648075"/>
            <a:ext cx="38100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hectortrac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3228975"/>
            <a:ext cx="238125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1295400"/>
            <a:ext cx="27051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CCFF33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mtClean="0"/>
              <a:t>Ground Rupture: 1906 earthquake</a:t>
            </a:r>
          </a:p>
        </p:txBody>
      </p:sp>
      <p:pic>
        <p:nvPicPr>
          <p:cNvPr id="21507" name="Picture 5" descr="A woman stands near the 1906 ground ruptur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524000"/>
            <a:ext cx="41497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dirty="0" smtClean="0">
                <a:hlinkClick r:id="rId2"/>
              </a:rPr>
              <a:t>Landslides</a:t>
            </a:r>
            <a:r>
              <a:rPr lang="en-US" dirty="0" smtClean="0"/>
              <a:t> or mass movement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276600"/>
          </a:xfrm>
          <a:solidFill>
            <a:srgbClr val="66FFFF"/>
          </a:solidFill>
        </p:spPr>
        <p:txBody>
          <a:bodyPr/>
          <a:lstStyle/>
          <a:p>
            <a:pPr eaLnBrk="1" hangingPunct="1"/>
            <a:r>
              <a:rPr lang="en-US" smtClean="0"/>
              <a:t>Different types of earth material are stable at different angles</a:t>
            </a:r>
          </a:p>
          <a:p>
            <a:pPr eaLnBrk="1" hangingPunct="1"/>
            <a:r>
              <a:rPr lang="en-US" smtClean="0"/>
              <a:t>Angle of repose: </a:t>
            </a:r>
          </a:p>
          <a:p>
            <a:pPr lvl="1" eaLnBrk="1" hangingPunct="1"/>
            <a:r>
              <a:rPr lang="en-US" smtClean="0"/>
              <a:t>dry sand versus wet sand</a:t>
            </a:r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438400"/>
            <a:ext cx="28860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962400"/>
            <a:ext cx="350520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4419600"/>
            <a:ext cx="45132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solidFill>
            <a:srgbClr val="CCCCFF"/>
          </a:solidFill>
        </p:spPr>
        <p:txBody>
          <a:bodyPr>
            <a:normAutofit fontScale="90000"/>
          </a:bodyPr>
          <a:lstStyle/>
          <a:p>
            <a:r>
              <a:rPr lang="en-US" smtClean="0"/>
              <a:t>Angle of repose: depends on Earth material and climate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en-US" smtClean="0"/>
              <a:t>Coast Ranges, California</a:t>
            </a:r>
          </a:p>
        </p:txBody>
      </p:sp>
      <p:sp>
        <p:nvSpPr>
          <p:cNvPr id="92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7400" y="1600200"/>
            <a:ext cx="993775" cy="639763"/>
          </a:xfrm>
          <a:solidFill>
            <a:srgbClr val="99CCFF"/>
          </a:solidFill>
        </p:spPr>
        <p:txBody>
          <a:bodyPr/>
          <a:lstStyle/>
          <a:p>
            <a:r>
              <a:rPr lang="en-US" smtClean="0"/>
              <a:t>Utah</a:t>
            </a:r>
          </a:p>
        </p:txBody>
      </p:sp>
      <p:pic>
        <p:nvPicPr>
          <p:cNvPr id="922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940050"/>
            <a:ext cx="4040188" cy="2420938"/>
          </a:xfrm>
          <a:noFill/>
        </p:spPr>
      </p:pic>
      <p:pic>
        <p:nvPicPr>
          <p:cNvPr id="9222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5025" y="3032125"/>
            <a:ext cx="4041775" cy="2236788"/>
          </a:xfrm>
          <a:noFill/>
        </p:spPr>
      </p:pic>
      <p:sp>
        <p:nvSpPr>
          <p:cNvPr id="9223" name="TextBox 8"/>
          <p:cNvSpPr txBox="1">
            <a:spLocks noChangeArrowheads="1"/>
          </p:cNvSpPr>
          <p:nvPr/>
        </p:nvSpPr>
        <p:spPr bwMode="auto">
          <a:xfrm>
            <a:off x="1371600" y="6019800"/>
            <a:ext cx="655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Numbers indicate different part of slope but  not addressed in this 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Hazards are produced from the response of energy released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Amount and duration are related to the amount of energy released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038600" cy="3124200"/>
          </a:xfrm>
          <a:solidFill>
            <a:srgbClr val="66FFFF"/>
          </a:solidFill>
        </p:spPr>
        <p:txBody>
          <a:bodyPr/>
          <a:lstStyle/>
          <a:p>
            <a:r>
              <a:rPr lang="en-US" smtClean="0"/>
              <a:t>Any change in physical properties of the earth material, causes the slope to readjust</a:t>
            </a:r>
          </a:p>
          <a:p>
            <a:r>
              <a:rPr lang="en-US" smtClean="0"/>
              <a:t>China, 2009</a:t>
            </a:r>
          </a:p>
          <a:p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smtClean="0"/>
              <a:t>Landslides or mass </a:t>
            </a:r>
            <a:r>
              <a:rPr lang="en-US" smtClean="0">
                <a:hlinkClick r:id="rId2"/>
              </a:rPr>
              <a:t>movement</a:t>
            </a:r>
            <a:endParaRPr lang="en-US" smtClean="0"/>
          </a:p>
        </p:txBody>
      </p:sp>
      <p:pic>
        <p:nvPicPr>
          <p:cNvPr id="1024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603375"/>
            <a:ext cx="4038600" cy="4519613"/>
          </a:xfrm>
          <a:noFill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962400"/>
            <a:ext cx="2284413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228600" y="518160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El Salvador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Which hazards do you know?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Earthquake Hazards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 smtClean="0"/>
              <a:t>Tsunami: displacement of a large volume of water</a:t>
            </a:r>
          </a:p>
          <a:p>
            <a:pPr lvl="1"/>
            <a:r>
              <a:rPr lang="en-US" dirty="0" smtClean="0"/>
              <a:t>Shallow hypocenter, large volume of displaced crust, large earthquake</a:t>
            </a:r>
          </a:p>
          <a:p>
            <a:r>
              <a:rPr lang="en-US" dirty="0" smtClean="0">
                <a:hlinkClick r:id="rId2"/>
              </a:rPr>
              <a:t>Ground shaking</a:t>
            </a:r>
            <a:r>
              <a:rPr lang="en-US" dirty="0" smtClean="0"/>
              <a:t>: determined by proximity of epicenter; magnitude of earthquake; and earth materials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dirty="0" smtClean="0">
                <a:hlinkClick r:id="rId2"/>
              </a:rPr>
              <a:t>Ground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shaking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In general, more intense closer to the epicenter:</a:t>
            </a:r>
            <a:r>
              <a:rPr lang="en-US" b="1" dirty="0" smtClean="0"/>
              <a:t> exceptions</a:t>
            </a:r>
            <a:endParaRPr lang="en-US" dirty="0" smtClean="0"/>
          </a:p>
        </p:txBody>
      </p:sp>
      <p:pic>
        <p:nvPicPr>
          <p:cNvPr id="5124" name="Picture 4" descr="Loma_Prieta_cii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057400"/>
            <a:ext cx="42830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jan96f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0"/>
            <a:ext cx="42957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990600" y="2209800"/>
            <a:ext cx="3048000" cy="7302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Mexico City, 1985- 200 miles from epicenter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257800" y="5943600"/>
            <a:ext cx="3429000" cy="6794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Loma Prieta, 1989- 60 miles from epicenter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ap showing differences between a 1994 M 6.7 earthquake in California and smaller (M6.0) earthquake that occured in St. Louis in 1895. The 1895 earthquake was felt over a much wider area and caused damage in a wider area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47775"/>
            <a:ext cx="85344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81000" y="0"/>
            <a:ext cx="7924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Seismic wave energy dissipates faster when there are more rock layers</a:t>
            </a:r>
            <a:r>
              <a:rPr lang="en-US" sz="2000"/>
              <a:t>. Notice the area in Southern California is smaller than in the New Madrid area. The </a:t>
            </a:r>
            <a:r>
              <a:rPr lang="en-US" sz="2000" b="1"/>
              <a:t>geology</a:t>
            </a:r>
            <a:r>
              <a:rPr lang="en-US" sz="2000"/>
              <a:t> in Southern California is much </a:t>
            </a:r>
            <a:r>
              <a:rPr lang="en-US" sz="2000" b="1"/>
              <a:t>more complicated</a:t>
            </a:r>
            <a:r>
              <a:rPr lang="en-US" sz="200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05_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219200" y="381000"/>
            <a:ext cx="6781800" cy="7143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Seismic waves vary in amplitude and wavelength depending on Earth material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85800" y="5562600"/>
            <a:ext cx="7543800" cy="882650"/>
          </a:xfrm>
          <a:prstGeom prst="rect">
            <a:avLst/>
          </a:prstGeom>
          <a:solidFill>
            <a:schemeClr val="folHlink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Bedrock is more dense- higher frequency, lower amplitudes</a:t>
            </a:r>
          </a:p>
          <a:p>
            <a:pPr>
              <a:spcBef>
                <a:spcPct val="50000"/>
              </a:spcBef>
            </a:pPr>
            <a:r>
              <a:rPr lang="en-US" sz="2000"/>
              <a:t>Soft mud is less dense-lower frequency, higher amplitudes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 smtClean="0">
                <a:hlinkClick r:id="rId2"/>
              </a:rPr>
              <a:t>Liquefaction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1000" y="2362200"/>
            <a:ext cx="4038600" cy="2666999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Magnitude 7.5 or larger</a:t>
            </a:r>
          </a:p>
          <a:p>
            <a:r>
              <a:rPr lang="en-US" dirty="0" smtClean="0"/>
              <a:t>Ground turns to </a:t>
            </a:r>
            <a:r>
              <a:rPr lang="en-US" dirty="0" smtClean="0">
                <a:hlinkClick r:id="rId3"/>
              </a:rPr>
              <a:t>slurry</a:t>
            </a:r>
            <a:endParaRPr lang="en-US" dirty="0" smtClean="0"/>
          </a:p>
          <a:p>
            <a:r>
              <a:rPr lang="en-US" dirty="0" smtClean="0"/>
              <a:t>Occurs where water meets land</a:t>
            </a:r>
          </a:p>
          <a:p>
            <a:r>
              <a:rPr lang="en-US" dirty="0" smtClean="0"/>
              <a:t>Especially </a:t>
            </a:r>
            <a:r>
              <a:rPr lang="en-US" dirty="0" err="1" smtClean="0"/>
              <a:t>unengineered</a:t>
            </a:r>
            <a:r>
              <a:rPr lang="en-US" dirty="0" smtClean="0"/>
              <a:t> fill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8750" y="1715294"/>
            <a:ext cx="28575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1782762"/>
          </a:xfrm>
          <a:solidFill>
            <a:srgbClr val="66FFFF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Liquefaction: earth material can no longer support any structures including water lines and pipes</a:t>
            </a:r>
          </a:p>
        </p:txBody>
      </p:sp>
      <p:pic>
        <p:nvPicPr>
          <p:cNvPr id="13315" name="Picture 3" descr="liquefa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332038"/>
            <a:ext cx="6705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340</Words>
  <Application>Microsoft Office PowerPoint</Application>
  <PresentationFormat>On-screen Show (4:3)</PresentationFormat>
  <Paragraphs>48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Earthquake Hazards</vt:lpstr>
      <vt:lpstr>Hazards are produced from the response of energy released</vt:lpstr>
      <vt:lpstr>Which hazards do you know?</vt:lpstr>
      <vt:lpstr>Earthquake Hazards</vt:lpstr>
      <vt:lpstr>Ground shaking</vt:lpstr>
      <vt:lpstr>Slide 6</vt:lpstr>
      <vt:lpstr>Slide 7</vt:lpstr>
      <vt:lpstr>Liquefaction</vt:lpstr>
      <vt:lpstr>Liquefaction: earth material can no longer support any structures including water lines and pipes</vt:lpstr>
      <vt:lpstr>Liquefaction, Japan 1964</vt:lpstr>
      <vt:lpstr>Slide 11</vt:lpstr>
      <vt:lpstr>Massive Landslide, Turnagain Heights</vt:lpstr>
      <vt:lpstr>Sand volcanoes occur in association with liquefaction: &gt;M7 </vt:lpstr>
      <vt:lpstr>Sand volcano, Loma Prieta earthquake</vt:lpstr>
      <vt:lpstr>Slide 15</vt:lpstr>
      <vt:lpstr>Ground Rupture </vt:lpstr>
      <vt:lpstr>Ground Rupture: 1906 earthquake</vt:lpstr>
      <vt:lpstr>Landslides or mass movement</vt:lpstr>
      <vt:lpstr>Angle of repose: depends on Earth material and climate</vt:lpstr>
      <vt:lpstr>Landslides or mass movement</vt:lpstr>
    </vt:vector>
  </TitlesOfParts>
  <Company>SJSU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Earthquake Hazards</dc:title>
  <dc:creator>paulaj</dc:creator>
  <cp:lastModifiedBy>paulaj</cp:lastModifiedBy>
  <cp:revision>10</cp:revision>
  <dcterms:created xsi:type="dcterms:W3CDTF">2011-04-12T15:19:32Z</dcterms:created>
  <dcterms:modified xsi:type="dcterms:W3CDTF">2011-04-19T15:40:35Z</dcterms:modified>
</cp:coreProperties>
</file>